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sldIdLst>
    <p:sldId id="257" r:id="rId2"/>
    <p:sldId id="291" r:id="rId3"/>
    <p:sldId id="279" r:id="rId4"/>
    <p:sldId id="292" r:id="rId5"/>
    <p:sldId id="280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  <p:sldId id="285" r:id="rId21"/>
    <p:sldId id="286" r:id="rId22"/>
    <p:sldId id="287" r:id="rId23"/>
    <p:sldId id="288" r:id="rId24"/>
    <p:sldId id="289" r:id="rId25"/>
    <p:sldId id="290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FCAD73-7ACB-464A-9825-0D436C2DBE3E}" type="doc">
      <dgm:prSet loTypeId="urn:microsoft.com/office/officeart/2005/8/layout/default#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876B3F-99E4-48D6-BA7F-717ECEF56132}">
      <dgm:prSet phldrT="[Text]"/>
      <dgm:spPr/>
      <dgm:t>
        <a:bodyPr/>
        <a:lstStyle/>
        <a:p>
          <a:pPr rtl="0"/>
          <a:r>
            <a: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SimSun" pitchFamily="2" charset="-122"/>
              <a:cs typeface="Times New Roman" pitchFamily="18" charset="0"/>
            </a:rPr>
            <a:t>Enzyme prepared from </a:t>
          </a:r>
          <a:r>
            <a:rPr kumimoji="0" lang="en-US" altLang="zh-CN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SimSun" pitchFamily="2" charset="-122"/>
              <a:cs typeface="Times New Roman" pitchFamily="18" charset="0"/>
            </a:rPr>
            <a:t>streptococcus</a:t>
          </a:r>
          <a:endParaRPr lang="en-US" u="sng" dirty="0">
            <a:solidFill>
              <a:schemeClr val="tx1"/>
            </a:solidFill>
          </a:endParaRPr>
        </a:p>
      </dgm:t>
    </dgm:pt>
    <dgm:pt modelId="{F99C643B-B89C-4747-94F9-FBE211DC1097}" type="parTrans" cxnId="{77D399FF-682C-46A5-96CF-5631DAE911AA}">
      <dgm:prSet/>
      <dgm:spPr/>
      <dgm:t>
        <a:bodyPr/>
        <a:lstStyle/>
        <a:p>
          <a:endParaRPr lang="en-US"/>
        </a:p>
      </dgm:t>
    </dgm:pt>
    <dgm:pt modelId="{929FA4CC-32F1-4B14-9D22-79AFAF15F055}" type="sibTrans" cxnId="{77D399FF-682C-46A5-96CF-5631DAE911AA}">
      <dgm:prSet/>
      <dgm:spPr/>
      <dgm:t>
        <a:bodyPr/>
        <a:lstStyle/>
        <a:p>
          <a:endParaRPr lang="en-US"/>
        </a:p>
      </dgm:t>
    </dgm:pt>
    <dgm:pt modelId="{0401FC0A-3AEB-4ADE-A6EB-6E26F64972CB}">
      <dgm:prSet phldrT="[Text]"/>
      <dgm:spPr/>
      <dgm:t>
        <a:bodyPr/>
        <a:lstStyle/>
        <a:p>
          <a:pPr rtl="0"/>
          <a:r>
            <a: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SimSun" pitchFamily="2" charset="-122"/>
              <a:cs typeface="Times New Roman" pitchFamily="18" charset="0"/>
            </a:rPr>
            <a:t>Used in clearing blood clots in </a:t>
          </a:r>
          <a:r>
            <a:rPr kumimoji="0" lang="en-US" altLang="zh-CN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SimSun" pitchFamily="2" charset="-122"/>
              <a:cs typeface="Times New Roman" pitchFamily="18" charset="0"/>
            </a:rPr>
            <a:t>myocardial infarction</a:t>
          </a:r>
          <a:endParaRPr lang="en-US" i="0" dirty="0"/>
        </a:p>
      </dgm:t>
    </dgm:pt>
    <dgm:pt modelId="{772F55D8-3A8E-4F32-A1F7-4F17C6B5489F}" type="parTrans" cxnId="{D3ADA605-55C1-41E6-ACBA-F59A77538EC7}">
      <dgm:prSet/>
      <dgm:spPr/>
      <dgm:t>
        <a:bodyPr/>
        <a:lstStyle/>
        <a:p>
          <a:endParaRPr lang="en-US"/>
        </a:p>
      </dgm:t>
    </dgm:pt>
    <dgm:pt modelId="{6E01565B-A7BB-4FB2-9120-72A6CF07044A}" type="sibTrans" cxnId="{D3ADA605-55C1-41E6-ACBA-F59A77538EC7}">
      <dgm:prSet/>
      <dgm:spPr/>
      <dgm:t>
        <a:bodyPr/>
        <a:lstStyle/>
        <a:p>
          <a:endParaRPr lang="en-US"/>
        </a:p>
      </dgm:t>
    </dgm:pt>
    <dgm:pt modelId="{E69A8FAB-CD51-4A59-BF96-EC793BCD795A}">
      <dgm:prSet phldrT="[Text]"/>
      <dgm:spPr/>
      <dgm:t>
        <a:bodyPr/>
        <a:lstStyle/>
        <a:p>
          <a:pPr rtl="0"/>
          <a:r>
            <a: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SimSun" pitchFamily="2" charset="-122"/>
              <a:cs typeface="Times New Roman" pitchFamily="18" charset="0"/>
            </a:rPr>
            <a:t>Act by activating </a:t>
          </a:r>
          <a:r>
            <a:rPr kumimoji="0" lang="en-US" altLang="zh-CN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SimSun" pitchFamily="2" charset="-122"/>
              <a:cs typeface="Times New Roman" pitchFamily="18" charset="0"/>
            </a:rPr>
            <a:t>plasminogen to form plasmin. </a:t>
          </a:r>
          <a:endParaRPr lang="en-US" dirty="0"/>
        </a:p>
      </dgm:t>
    </dgm:pt>
    <dgm:pt modelId="{AA9AB6C2-2341-4EA0-A9F0-0F6672D87ABE}" type="parTrans" cxnId="{6F5820EE-660C-4AE2-9B4C-82BCFF24978D}">
      <dgm:prSet/>
      <dgm:spPr/>
      <dgm:t>
        <a:bodyPr/>
        <a:lstStyle/>
        <a:p>
          <a:endParaRPr lang="en-US"/>
        </a:p>
      </dgm:t>
    </dgm:pt>
    <dgm:pt modelId="{7613CBAC-D57A-409E-94D2-E12B83741AFC}" type="sibTrans" cxnId="{6F5820EE-660C-4AE2-9B4C-82BCFF24978D}">
      <dgm:prSet/>
      <dgm:spPr/>
      <dgm:t>
        <a:bodyPr/>
        <a:lstStyle/>
        <a:p>
          <a:endParaRPr lang="en-US"/>
        </a:p>
      </dgm:t>
    </dgm:pt>
    <dgm:pt modelId="{01771FA4-EB66-4CA8-BBF4-6E727A0C65F4}">
      <dgm:prSet phldrT="[Text]"/>
      <dgm:spPr/>
      <dgm:t>
        <a:bodyPr/>
        <a:lstStyle/>
        <a:p>
          <a:pPr rtl="0"/>
          <a:r>
            <a:rPr lang="en-US" dirty="0" smtClean="0"/>
            <a:t>Plasmin cleaves </a:t>
          </a:r>
          <a:r>
            <a:rPr lang="en-US" u="sng" dirty="0" smtClean="0"/>
            <a:t>fibrin</a:t>
          </a:r>
          <a:r>
            <a:rPr lang="en-US" dirty="0" smtClean="0"/>
            <a:t> into several </a:t>
          </a:r>
          <a:r>
            <a:rPr lang="en-US" u="sng" dirty="0" smtClean="0"/>
            <a:t>soluble</a:t>
          </a:r>
          <a:r>
            <a:rPr lang="en-US" dirty="0" smtClean="0"/>
            <a:t> components</a:t>
          </a:r>
          <a:endParaRPr lang="en-US" dirty="0"/>
        </a:p>
      </dgm:t>
    </dgm:pt>
    <dgm:pt modelId="{8B8818F7-62B5-496D-AD84-48E3192BB3E3}" type="parTrans" cxnId="{7FDBC5ED-E7BD-4045-B66E-5D17AE95BFA7}">
      <dgm:prSet/>
      <dgm:spPr/>
      <dgm:t>
        <a:bodyPr/>
        <a:lstStyle/>
        <a:p>
          <a:endParaRPr lang="en-US"/>
        </a:p>
      </dgm:t>
    </dgm:pt>
    <dgm:pt modelId="{EA31DCBB-C3A1-4F81-9AF4-AB6CF878B497}" type="sibTrans" cxnId="{7FDBC5ED-E7BD-4045-B66E-5D17AE95BFA7}">
      <dgm:prSet/>
      <dgm:spPr/>
      <dgm:t>
        <a:bodyPr/>
        <a:lstStyle/>
        <a:p>
          <a:endParaRPr lang="en-US"/>
        </a:p>
      </dgm:t>
    </dgm:pt>
    <dgm:pt modelId="{FD87C144-D404-4A8F-9D51-4DC9B9E9EC41}" type="pres">
      <dgm:prSet presAssocID="{DEFCAD73-7ACB-464A-9825-0D436C2DBE3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C83C57-2AC1-4ACA-8386-119A00E20472}" type="pres">
      <dgm:prSet presAssocID="{1B876B3F-99E4-48D6-BA7F-717ECEF5613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2F2FD-A11F-495E-A37D-9CC81A2A1C13}" type="pres">
      <dgm:prSet presAssocID="{929FA4CC-32F1-4B14-9D22-79AFAF15F055}" presName="sibTrans" presStyleCnt="0"/>
      <dgm:spPr/>
    </dgm:pt>
    <dgm:pt modelId="{36A533E4-1999-471E-84BC-67EABDF35DF0}" type="pres">
      <dgm:prSet presAssocID="{0401FC0A-3AEB-4ADE-A6EB-6E26F64972C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DE3D0-DF39-4D5F-8097-8E2E0A195EF5}" type="pres">
      <dgm:prSet presAssocID="{6E01565B-A7BB-4FB2-9120-72A6CF07044A}" presName="sibTrans" presStyleCnt="0"/>
      <dgm:spPr/>
    </dgm:pt>
    <dgm:pt modelId="{33628BF3-F50E-466A-9235-475C2CA618EC}" type="pres">
      <dgm:prSet presAssocID="{E69A8FAB-CD51-4A59-BF96-EC793BCD795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544D6F-5E78-406C-9D64-71E8B83E43D7}" type="pres">
      <dgm:prSet presAssocID="{7613CBAC-D57A-409E-94D2-E12B83741AFC}" presName="sibTrans" presStyleCnt="0"/>
      <dgm:spPr/>
    </dgm:pt>
    <dgm:pt modelId="{5F02ADDF-30E2-4766-B885-20B3C52E55E7}" type="pres">
      <dgm:prSet presAssocID="{01771FA4-EB66-4CA8-BBF4-6E727A0C65F4}" presName="node" presStyleLbl="node1" presStyleIdx="3" presStyleCnt="4" custLinFactNeighborX="248" custLinFactNeighborY="7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DBC5ED-E7BD-4045-B66E-5D17AE95BFA7}" srcId="{DEFCAD73-7ACB-464A-9825-0D436C2DBE3E}" destId="{01771FA4-EB66-4CA8-BBF4-6E727A0C65F4}" srcOrd="3" destOrd="0" parTransId="{8B8818F7-62B5-496D-AD84-48E3192BB3E3}" sibTransId="{EA31DCBB-C3A1-4F81-9AF4-AB6CF878B497}"/>
    <dgm:cxn modelId="{AB0EA288-4625-4356-BF1F-154F1086A16D}" type="presOf" srcId="{DEFCAD73-7ACB-464A-9825-0D436C2DBE3E}" destId="{FD87C144-D404-4A8F-9D51-4DC9B9E9EC41}" srcOrd="0" destOrd="0" presId="urn:microsoft.com/office/officeart/2005/8/layout/default#2"/>
    <dgm:cxn modelId="{B1D8C000-787F-4A1F-A61E-4EBD14F30D9F}" type="presOf" srcId="{E69A8FAB-CD51-4A59-BF96-EC793BCD795A}" destId="{33628BF3-F50E-466A-9235-475C2CA618EC}" srcOrd="0" destOrd="0" presId="urn:microsoft.com/office/officeart/2005/8/layout/default#2"/>
    <dgm:cxn modelId="{D3ADA605-55C1-41E6-ACBA-F59A77538EC7}" srcId="{DEFCAD73-7ACB-464A-9825-0D436C2DBE3E}" destId="{0401FC0A-3AEB-4ADE-A6EB-6E26F64972CB}" srcOrd="1" destOrd="0" parTransId="{772F55D8-3A8E-4F32-A1F7-4F17C6B5489F}" sibTransId="{6E01565B-A7BB-4FB2-9120-72A6CF07044A}"/>
    <dgm:cxn modelId="{77D399FF-682C-46A5-96CF-5631DAE911AA}" srcId="{DEFCAD73-7ACB-464A-9825-0D436C2DBE3E}" destId="{1B876B3F-99E4-48D6-BA7F-717ECEF56132}" srcOrd="0" destOrd="0" parTransId="{F99C643B-B89C-4747-94F9-FBE211DC1097}" sibTransId="{929FA4CC-32F1-4B14-9D22-79AFAF15F055}"/>
    <dgm:cxn modelId="{B43C0B77-7C75-43BA-946D-30D24069DBAB}" type="presOf" srcId="{1B876B3F-99E4-48D6-BA7F-717ECEF56132}" destId="{62C83C57-2AC1-4ACA-8386-119A00E20472}" srcOrd="0" destOrd="0" presId="urn:microsoft.com/office/officeart/2005/8/layout/default#2"/>
    <dgm:cxn modelId="{6F5820EE-660C-4AE2-9B4C-82BCFF24978D}" srcId="{DEFCAD73-7ACB-464A-9825-0D436C2DBE3E}" destId="{E69A8FAB-CD51-4A59-BF96-EC793BCD795A}" srcOrd="2" destOrd="0" parTransId="{AA9AB6C2-2341-4EA0-A9F0-0F6672D87ABE}" sibTransId="{7613CBAC-D57A-409E-94D2-E12B83741AFC}"/>
    <dgm:cxn modelId="{0E1A985A-3E17-459E-AF33-BF7A0E10344A}" type="presOf" srcId="{0401FC0A-3AEB-4ADE-A6EB-6E26F64972CB}" destId="{36A533E4-1999-471E-84BC-67EABDF35DF0}" srcOrd="0" destOrd="0" presId="urn:microsoft.com/office/officeart/2005/8/layout/default#2"/>
    <dgm:cxn modelId="{C422945C-3B61-433A-83DC-2C39B962243A}" type="presOf" srcId="{01771FA4-EB66-4CA8-BBF4-6E727A0C65F4}" destId="{5F02ADDF-30E2-4766-B885-20B3C52E55E7}" srcOrd="0" destOrd="0" presId="urn:microsoft.com/office/officeart/2005/8/layout/default#2"/>
    <dgm:cxn modelId="{64515272-5417-48C6-A69B-8F55F9AB231C}" type="presParOf" srcId="{FD87C144-D404-4A8F-9D51-4DC9B9E9EC41}" destId="{62C83C57-2AC1-4ACA-8386-119A00E20472}" srcOrd="0" destOrd="0" presId="urn:microsoft.com/office/officeart/2005/8/layout/default#2"/>
    <dgm:cxn modelId="{1517324C-FA96-448B-A8A1-285702B78625}" type="presParOf" srcId="{FD87C144-D404-4A8F-9D51-4DC9B9E9EC41}" destId="{0212F2FD-A11F-495E-A37D-9CC81A2A1C13}" srcOrd="1" destOrd="0" presId="urn:microsoft.com/office/officeart/2005/8/layout/default#2"/>
    <dgm:cxn modelId="{14135ACF-80E8-4C6D-B507-6042F0B3E56C}" type="presParOf" srcId="{FD87C144-D404-4A8F-9D51-4DC9B9E9EC41}" destId="{36A533E4-1999-471E-84BC-67EABDF35DF0}" srcOrd="2" destOrd="0" presId="urn:microsoft.com/office/officeart/2005/8/layout/default#2"/>
    <dgm:cxn modelId="{BCC5A24B-CEED-45D2-AC61-7955311F382D}" type="presParOf" srcId="{FD87C144-D404-4A8F-9D51-4DC9B9E9EC41}" destId="{8E6DE3D0-DF39-4D5F-8097-8E2E0A195EF5}" srcOrd="3" destOrd="0" presId="urn:microsoft.com/office/officeart/2005/8/layout/default#2"/>
    <dgm:cxn modelId="{9104709B-C3F0-431C-8EAF-336DFC764978}" type="presParOf" srcId="{FD87C144-D404-4A8F-9D51-4DC9B9E9EC41}" destId="{33628BF3-F50E-466A-9235-475C2CA618EC}" srcOrd="4" destOrd="0" presId="urn:microsoft.com/office/officeart/2005/8/layout/default#2"/>
    <dgm:cxn modelId="{9B9FEC7D-9856-4D5E-B8B4-2239F7E423E2}" type="presParOf" srcId="{FD87C144-D404-4A8F-9D51-4DC9B9E9EC41}" destId="{19544D6F-5E78-406C-9D64-71E8B83E43D7}" srcOrd="5" destOrd="0" presId="urn:microsoft.com/office/officeart/2005/8/layout/default#2"/>
    <dgm:cxn modelId="{AF227813-2D80-489B-8C28-D3B37AEF6176}" type="presParOf" srcId="{FD87C144-D404-4A8F-9D51-4DC9B9E9EC41}" destId="{5F02ADDF-30E2-4766-B885-20B3C52E55E7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34E5F4-D381-45B4-8D32-C9254EC50EEA}" type="doc">
      <dgm:prSet loTypeId="urn:microsoft.com/office/officeart/2009/3/layout/StepUpProcess" loCatId="process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F09A76-886E-47DE-B7F7-DE590242F536}">
      <dgm:prSet phldrT="[Text]" custT="1"/>
      <dgm:spPr/>
      <dgm:t>
        <a:bodyPr/>
        <a:lstStyle/>
        <a:p>
          <a:r>
            <a:rPr kumimoji="0" lang="en-US" altLang="zh-CN" sz="3200" b="0" i="0" u="none" strike="noStrike" cap="none" normalizeH="0" baseline="0" dirty="0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Tumor cells have nutritional requirement for </a:t>
          </a:r>
          <a:r>
            <a:rPr kumimoji="0" lang="en-US" altLang="zh-CN" sz="3200" b="1" i="1" u="none" strike="noStrike" cap="none" normalizeH="0" baseline="0" dirty="0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asparagine</a:t>
          </a:r>
          <a:r>
            <a:rPr kumimoji="0" lang="en-US" altLang="zh-CN" sz="3200" b="0" i="0" u="none" strike="noStrike" cap="none" normalizeH="0" baseline="0" dirty="0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,</a:t>
          </a:r>
          <a:endParaRPr lang="en-US" sz="3200" dirty="0"/>
        </a:p>
      </dgm:t>
    </dgm:pt>
    <dgm:pt modelId="{2599D076-BC0B-4215-BB2E-D0B25A26E339}" type="parTrans" cxnId="{ABF23823-595F-4E21-B15C-FBD9DD476987}">
      <dgm:prSet/>
      <dgm:spPr/>
      <dgm:t>
        <a:bodyPr/>
        <a:lstStyle/>
        <a:p>
          <a:endParaRPr lang="en-US"/>
        </a:p>
      </dgm:t>
    </dgm:pt>
    <dgm:pt modelId="{C49A96F5-57CB-4A5F-B147-BCA13954EE79}" type="sibTrans" cxnId="{ABF23823-595F-4E21-B15C-FBD9DD476987}">
      <dgm:prSet/>
      <dgm:spPr/>
      <dgm:t>
        <a:bodyPr/>
        <a:lstStyle/>
        <a:p>
          <a:endParaRPr lang="en-US"/>
        </a:p>
      </dgm:t>
    </dgm:pt>
    <dgm:pt modelId="{D39E9AC2-E7B7-46E1-B174-AF8251CE1BA7}">
      <dgm:prSet phldrT="[Text]" custT="1"/>
      <dgm:spPr/>
      <dgm:t>
        <a:bodyPr/>
        <a:lstStyle/>
        <a:p>
          <a:pPr algn="ctr"/>
          <a:r>
            <a:rPr kumimoji="0" lang="en-US" altLang="zh-CN" sz="3000" b="0" i="0" u="none" strike="noStrike" cap="none" normalizeH="0" baseline="0" dirty="0" err="1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Asparginase</a:t>
          </a:r>
          <a:r>
            <a:rPr kumimoji="0" lang="en-US" altLang="zh-CN" sz="3000" b="0" i="0" u="none" strike="noStrike" cap="none" normalizeH="0" baseline="0" dirty="0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 is  </a:t>
          </a:r>
          <a:r>
            <a:rPr kumimoji="0" lang="en-US" altLang="zh-CN" sz="2800" b="0" i="0" u="none" strike="noStrike" cap="none" normalizeH="0" baseline="0" dirty="0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 administrate</a:t>
          </a:r>
          <a:r>
            <a:rPr kumimoji="0" lang="en-US" altLang="zh-CN" sz="3000" b="0" i="0" u="none" strike="noStrike" cap="none" normalizeH="0" baseline="0" dirty="0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d decreasing </a:t>
          </a:r>
          <a:r>
            <a:rPr kumimoji="0" lang="en-US" altLang="zh-CN" sz="3000" b="1" i="1" u="none" strike="noStrike" cap="none" normalizeH="0" baseline="0" dirty="0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asparagine</a:t>
          </a:r>
          <a:r>
            <a:rPr kumimoji="0" lang="en-US" altLang="zh-CN" sz="3000" b="0" i="0" u="none" strike="noStrike" cap="none" normalizeH="0" baseline="0" dirty="0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 level</a:t>
          </a:r>
          <a:endParaRPr lang="en-US" sz="3000" dirty="0"/>
        </a:p>
      </dgm:t>
    </dgm:pt>
    <dgm:pt modelId="{6A998508-873C-41A9-AB9B-32AD0D21C2B8}" type="parTrans" cxnId="{F20ABBA7-9214-498D-B192-61D4A2509728}">
      <dgm:prSet/>
      <dgm:spPr/>
      <dgm:t>
        <a:bodyPr/>
        <a:lstStyle/>
        <a:p>
          <a:endParaRPr lang="en-US"/>
        </a:p>
      </dgm:t>
    </dgm:pt>
    <dgm:pt modelId="{32286981-EED4-47DF-B583-2C5F433FED32}" type="sibTrans" cxnId="{F20ABBA7-9214-498D-B192-61D4A2509728}">
      <dgm:prSet/>
      <dgm:spPr/>
      <dgm:t>
        <a:bodyPr/>
        <a:lstStyle/>
        <a:p>
          <a:endParaRPr lang="en-US"/>
        </a:p>
      </dgm:t>
    </dgm:pt>
    <dgm:pt modelId="{175F4F9C-1486-4982-B06E-0B0412A699FD}">
      <dgm:prSet phldrT="[Text]" custT="1"/>
      <dgm:spPr/>
      <dgm:t>
        <a:bodyPr/>
        <a:lstStyle/>
        <a:p>
          <a:r>
            <a:rPr kumimoji="0" lang="en-US" altLang="zh-CN" sz="3200" b="0" i="0" u="none" strike="noStrike" cap="none" normalizeH="0" baseline="0" dirty="0" err="1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Asparginase</a:t>
          </a:r>
          <a:r>
            <a:rPr kumimoji="0" lang="en-US" altLang="zh-CN" sz="3200" b="0" i="0" u="none" strike="noStrike" cap="none" normalizeH="0" baseline="0" dirty="0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 depresses  the viability of tumor</a:t>
          </a:r>
          <a:endParaRPr lang="en-US" sz="3200" dirty="0"/>
        </a:p>
      </dgm:t>
    </dgm:pt>
    <dgm:pt modelId="{24C88E7D-3E9E-45B7-ADCE-FC1F4EC05381}" type="parTrans" cxnId="{C081BE9D-9253-403C-8CF8-57031221C838}">
      <dgm:prSet/>
      <dgm:spPr/>
      <dgm:t>
        <a:bodyPr/>
        <a:lstStyle/>
        <a:p>
          <a:endParaRPr lang="en-US"/>
        </a:p>
      </dgm:t>
    </dgm:pt>
    <dgm:pt modelId="{3D5DE9F4-487B-4151-BCBF-6A1EB8BDE88A}" type="sibTrans" cxnId="{C081BE9D-9253-403C-8CF8-57031221C838}">
      <dgm:prSet/>
      <dgm:spPr/>
      <dgm:t>
        <a:bodyPr/>
        <a:lstStyle/>
        <a:p>
          <a:endParaRPr lang="en-US"/>
        </a:p>
      </dgm:t>
    </dgm:pt>
    <dgm:pt modelId="{0B4EDF93-A969-4DAA-8714-4E7A41635337}" type="pres">
      <dgm:prSet presAssocID="{6C34E5F4-D381-45B4-8D32-C9254EC50EE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594D533-62BD-46B8-8911-FB0CD99DCBD0}" type="pres">
      <dgm:prSet presAssocID="{AEF09A76-886E-47DE-B7F7-DE590242F536}" presName="composite" presStyleCnt="0"/>
      <dgm:spPr/>
    </dgm:pt>
    <dgm:pt modelId="{6947B035-BE39-424C-884F-467482575E22}" type="pres">
      <dgm:prSet presAssocID="{AEF09A76-886E-47DE-B7F7-DE590242F536}" presName="LShape" presStyleLbl="alignNode1" presStyleIdx="0" presStyleCnt="5"/>
      <dgm:spPr/>
    </dgm:pt>
    <dgm:pt modelId="{907AC3D8-9643-4AD8-8D39-1F654F80ADFA}" type="pres">
      <dgm:prSet presAssocID="{AEF09A76-886E-47DE-B7F7-DE590242F536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5CC703-35BE-489A-831F-A469DD73398D}" type="pres">
      <dgm:prSet presAssocID="{AEF09A76-886E-47DE-B7F7-DE590242F536}" presName="Triangle" presStyleLbl="alignNode1" presStyleIdx="1" presStyleCnt="5"/>
      <dgm:spPr/>
    </dgm:pt>
    <dgm:pt modelId="{4D276F3B-F3B2-42FF-B4FF-6A4ED0AFB149}" type="pres">
      <dgm:prSet presAssocID="{C49A96F5-57CB-4A5F-B147-BCA13954EE79}" presName="sibTrans" presStyleCnt="0"/>
      <dgm:spPr/>
    </dgm:pt>
    <dgm:pt modelId="{9DFC3F48-F6AC-46D4-8986-E2D0CDE6759A}" type="pres">
      <dgm:prSet presAssocID="{C49A96F5-57CB-4A5F-B147-BCA13954EE79}" presName="space" presStyleCnt="0"/>
      <dgm:spPr/>
    </dgm:pt>
    <dgm:pt modelId="{48CC8E77-C324-4085-A138-72986AA21E3F}" type="pres">
      <dgm:prSet presAssocID="{D39E9AC2-E7B7-46E1-B174-AF8251CE1BA7}" presName="composite" presStyleCnt="0"/>
      <dgm:spPr/>
    </dgm:pt>
    <dgm:pt modelId="{8137458B-A261-4FF5-A35A-AAA6F95669B1}" type="pres">
      <dgm:prSet presAssocID="{D39E9AC2-E7B7-46E1-B174-AF8251CE1BA7}" presName="LShape" presStyleLbl="alignNode1" presStyleIdx="2" presStyleCnt="5" custLinFactNeighborX="-7218" custLinFactNeighborY="1054"/>
      <dgm:spPr/>
    </dgm:pt>
    <dgm:pt modelId="{B9225FCD-6291-4B7B-9820-49BFADB284DE}" type="pres">
      <dgm:prSet presAssocID="{D39E9AC2-E7B7-46E1-B174-AF8251CE1BA7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A1C99F-03D8-44E0-88D6-799D7EFC9C56}" type="pres">
      <dgm:prSet presAssocID="{D39E9AC2-E7B7-46E1-B174-AF8251CE1BA7}" presName="Triangle" presStyleLbl="alignNode1" presStyleIdx="3" presStyleCnt="5"/>
      <dgm:spPr/>
    </dgm:pt>
    <dgm:pt modelId="{F7DF012B-0F8D-40BC-BE2D-62C254424D16}" type="pres">
      <dgm:prSet presAssocID="{32286981-EED4-47DF-B583-2C5F433FED32}" presName="sibTrans" presStyleCnt="0"/>
      <dgm:spPr/>
    </dgm:pt>
    <dgm:pt modelId="{BD740DAC-D176-4144-8296-901CDE40AD4D}" type="pres">
      <dgm:prSet presAssocID="{32286981-EED4-47DF-B583-2C5F433FED32}" presName="space" presStyleCnt="0"/>
      <dgm:spPr/>
    </dgm:pt>
    <dgm:pt modelId="{2FC2BD46-4EBA-49B3-B7D0-6A996E2CBF89}" type="pres">
      <dgm:prSet presAssocID="{175F4F9C-1486-4982-B06E-0B0412A699FD}" presName="composite" presStyleCnt="0"/>
      <dgm:spPr/>
    </dgm:pt>
    <dgm:pt modelId="{86609EA9-7019-4359-B1B3-7998167C906C}" type="pres">
      <dgm:prSet presAssocID="{175F4F9C-1486-4982-B06E-0B0412A699FD}" presName="LShape" presStyleLbl="alignNode1" presStyleIdx="4" presStyleCnt="5"/>
      <dgm:spPr/>
    </dgm:pt>
    <dgm:pt modelId="{E0C39E5C-FC62-47A4-AB1F-179F369A6E92}" type="pres">
      <dgm:prSet presAssocID="{175F4F9C-1486-4982-B06E-0B0412A699FD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24DF3E-51ED-4D92-8C09-F71A4BD0738D}" type="presOf" srcId="{175F4F9C-1486-4982-B06E-0B0412A699FD}" destId="{E0C39E5C-FC62-47A4-AB1F-179F369A6E92}" srcOrd="0" destOrd="0" presId="urn:microsoft.com/office/officeart/2009/3/layout/StepUpProcess"/>
    <dgm:cxn modelId="{F20ABBA7-9214-498D-B192-61D4A2509728}" srcId="{6C34E5F4-D381-45B4-8D32-C9254EC50EEA}" destId="{D39E9AC2-E7B7-46E1-B174-AF8251CE1BA7}" srcOrd="1" destOrd="0" parTransId="{6A998508-873C-41A9-AB9B-32AD0D21C2B8}" sibTransId="{32286981-EED4-47DF-B583-2C5F433FED32}"/>
    <dgm:cxn modelId="{C081BE9D-9253-403C-8CF8-57031221C838}" srcId="{6C34E5F4-D381-45B4-8D32-C9254EC50EEA}" destId="{175F4F9C-1486-4982-B06E-0B0412A699FD}" srcOrd="2" destOrd="0" parTransId="{24C88E7D-3E9E-45B7-ADCE-FC1F4EC05381}" sibTransId="{3D5DE9F4-487B-4151-BCBF-6A1EB8BDE88A}"/>
    <dgm:cxn modelId="{796C2AF3-486B-408B-B7C8-9147C9FF6C41}" type="presOf" srcId="{AEF09A76-886E-47DE-B7F7-DE590242F536}" destId="{907AC3D8-9643-4AD8-8D39-1F654F80ADFA}" srcOrd="0" destOrd="0" presId="urn:microsoft.com/office/officeart/2009/3/layout/StepUpProcess"/>
    <dgm:cxn modelId="{82F15501-199E-4E49-A733-4125DF616926}" type="presOf" srcId="{D39E9AC2-E7B7-46E1-B174-AF8251CE1BA7}" destId="{B9225FCD-6291-4B7B-9820-49BFADB284DE}" srcOrd="0" destOrd="0" presId="urn:microsoft.com/office/officeart/2009/3/layout/StepUpProcess"/>
    <dgm:cxn modelId="{8AD84973-DBEC-4571-BB90-BA5041A81CAC}" type="presOf" srcId="{6C34E5F4-D381-45B4-8D32-C9254EC50EEA}" destId="{0B4EDF93-A969-4DAA-8714-4E7A41635337}" srcOrd="0" destOrd="0" presId="urn:microsoft.com/office/officeart/2009/3/layout/StepUpProcess"/>
    <dgm:cxn modelId="{ABF23823-595F-4E21-B15C-FBD9DD476987}" srcId="{6C34E5F4-D381-45B4-8D32-C9254EC50EEA}" destId="{AEF09A76-886E-47DE-B7F7-DE590242F536}" srcOrd="0" destOrd="0" parTransId="{2599D076-BC0B-4215-BB2E-D0B25A26E339}" sibTransId="{C49A96F5-57CB-4A5F-B147-BCA13954EE79}"/>
    <dgm:cxn modelId="{5417609B-4361-4ECC-A29F-298726C98DED}" type="presParOf" srcId="{0B4EDF93-A969-4DAA-8714-4E7A41635337}" destId="{1594D533-62BD-46B8-8911-FB0CD99DCBD0}" srcOrd="0" destOrd="0" presId="urn:microsoft.com/office/officeart/2009/3/layout/StepUpProcess"/>
    <dgm:cxn modelId="{EF979CD7-2DF9-4D08-A389-790B0CC1ABDC}" type="presParOf" srcId="{1594D533-62BD-46B8-8911-FB0CD99DCBD0}" destId="{6947B035-BE39-424C-884F-467482575E22}" srcOrd="0" destOrd="0" presId="urn:microsoft.com/office/officeart/2009/3/layout/StepUpProcess"/>
    <dgm:cxn modelId="{D72FA203-E225-4086-A73B-78A01E8384A4}" type="presParOf" srcId="{1594D533-62BD-46B8-8911-FB0CD99DCBD0}" destId="{907AC3D8-9643-4AD8-8D39-1F654F80ADFA}" srcOrd="1" destOrd="0" presId="urn:microsoft.com/office/officeart/2009/3/layout/StepUpProcess"/>
    <dgm:cxn modelId="{A04CAC31-91CD-4AAC-89E6-722BA424621B}" type="presParOf" srcId="{1594D533-62BD-46B8-8911-FB0CD99DCBD0}" destId="{345CC703-35BE-489A-831F-A469DD73398D}" srcOrd="2" destOrd="0" presId="urn:microsoft.com/office/officeart/2009/3/layout/StepUpProcess"/>
    <dgm:cxn modelId="{DD54CE32-E4D5-4515-B70E-89A58521ABCC}" type="presParOf" srcId="{0B4EDF93-A969-4DAA-8714-4E7A41635337}" destId="{4D276F3B-F3B2-42FF-B4FF-6A4ED0AFB149}" srcOrd="1" destOrd="0" presId="urn:microsoft.com/office/officeart/2009/3/layout/StepUpProcess"/>
    <dgm:cxn modelId="{77482E6D-2BF9-4137-8B01-9286A39692F8}" type="presParOf" srcId="{4D276F3B-F3B2-42FF-B4FF-6A4ED0AFB149}" destId="{9DFC3F48-F6AC-46D4-8986-E2D0CDE6759A}" srcOrd="0" destOrd="0" presId="urn:microsoft.com/office/officeart/2009/3/layout/StepUpProcess"/>
    <dgm:cxn modelId="{62E99A97-18ED-4391-9296-D6BB3DFA4C59}" type="presParOf" srcId="{0B4EDF93-A969-4DAA-8714-4E7A41635337}" destId="{48CC8E77-C324-4085-A138-72986AA21E3F}" srcOrd="2" destOrd="0" presId="urn:microsoft.com/office/officeart/2009/3/layout/StepUpProcess"/>
    <dgm:cxn modelId="{4D8235E5-F66B-4102-BCB4-385034D0DA84}" type="presParOf" srcId="{48CC8E77-C324-4085-A138-72986AA21E3F}" destId="{8137458B-A261-4FF5-A35A-AAA6F95669B1}" srcOrd="0" destOrd="0" presId="urn:microsoft.com/office/officeart/2009/3/layout/StepUpProcess"/>
    <dgm:cxn modelId="{B1B156EE-167B-4C23-89BC-3E7A8ACF435C}" type="presParOf" srcId="{48CC8E77-C324-4085-A138-72986AA21E3F}" destId="{B9225FCD-6291-4B7B-9820-49BFADB284DE}" srcOrd="1" destOrd="0" presId="urn:microsoft.com/office/officeart/2009/3/layout/StepUpProcess"/>
    <dgm:cxn modelId="{A5011551-6E84-4610-8E84-13D34BCB9964}" type="presParOf" srcId="{48CC8E77-C324-4085-A138-72986AA21E3F}" destId="{2DA1C99F-03D8-44E0-88D6-799D7EFC9C56}" srcOrd="2" destOrd="0" presId="urn:microsoft.com/office/officeart/2009/3/layout/StepUpProcess"/>
    <dgm:cxn modelId="{2903D089-1FBA-41EF-B877-0FEA08CC75FC}" type="presParOf" srcId="{0B4EDF93-A969-4DAA-8714-4E7A41635337}" destId="{F7DF012B-0F8D-40BC-BE2D-62C254424D16}" srcOrd="3" destOrd="0" presId="urn:microsoft.com/office/officeart/2009/3/layout/StepUpProcess"/>
    <dgm:cxn modelId="{D2737228-E6B0-4F4F-A734-E3552C9B7999}" type="presParOf" srcId="{F7DF012B-0F8D-40BC-BE2D-62C254424D16}" destId="{BD740DAC-D176-4144-8296-901CDE40AD4D}" srcOrd="0" destOrd="0" presId="urn:microsoft.com/office/officeart/2009/3/layout/StepUpProcess"/>
    <dgm:cxn modelId="{3C245E01-A70B-43D6-907A-75FF4B462F57}" type="presParOf" srcId="{0B4EDF93-A969-4DAA-8714-4E7A41635337}" destId="{2FC2BD46-4EBA-49B3-B7D0-6A996E2CBF89}" srcOrd="4" destOrd="0" presId="urn:microsoft.com/office/officeart/2009/3/layout/StepUpProcess"/>
    <dgm:cxn modelId="{433AD286-B167-40AC-81D7-2E400264FE0E}" type="presParOf" srcId="{2FC2BD46-4EBA-49B3-B7D0-6A996E2CBF89}" destId="{86609EA9-7019-4359-B1B3-7998167C906C}" srcOrd="0" destOrd="0" presId="urn:microsoft.com/office/officeart/2009/3/layout/StepUpProcess"/>
    <dgm:cxn modelId="{321D2EA1-99AE-4003-9ACA-4D393AABB659}" type="presParOf" srcId="{2FC2BD46-4EBA-49B3-B7D0-6A996E2CBF89}" destId="{E0C39E5C-FC62-47A4-AB1F-179F369A6E9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83C57-2AC1-4ACA-8386-119A00E20472}">
      <dsp:nvSpPr>
        <dsp:cNvPr id="0" name=""/>
        <dsp:cNvSpPr/>
      </dsp:nvSpPr>
      <dsp:spPr>
        <a:xfrm>
          <a:off x="980" y="215133"/>
          <a:ext cx="3824909" cy="22949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altLang="zh-CN" sz="3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SimSun" pitchFamily="2" charset="-122"/>
              <a:cs typeface="Times New Roman" pitchFamily="18" charset="0"/>
            </a:rPr>
            <a:t>Enzyme prepared from </a:t>
          </a:r>
          <a:r>
            <a:rPr kumimoji="0" lang="en-US" altLang="zh-CN" sz="3600" b="1" i="1" u="sng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SimSun" pitchFamily="2" charset="-122"/>
              <a:cs typeface="Times New Roman" pitchFamily="18" charset="0"/>
            </a:rPr>
            <a:t>streptococcus</a:t>
          </a:r>
          <a:endParaRPr lang="en-US" sz="3600" u="sng" kern="1200" dirty="0">
            <a:solidFill>
              <a:schemeClr val="tx1"/>
            </a:solidFill>
          </a:endParaRPr>
        </a:p>
      </dsp:txBody>
      <dsp:txXfrm>
        <a:off x="980" y="215133"/>
        <a:ext cx="3824909" cy="2294945"/>
      </dsp:txXfrm>
    </dsp:sp>
    <dsp:sp modelId="{36A533E4-1999-471E-84BC-67EABDF35DF0}">
      <dsp:nvSpPr>
        <dsp:cNvPr id="0" name=""/>
        <dsp:cNvSpPr/>
      </dsp:nvSpPr>
      <dsp:spPr>
        <a:xfrm>
          <a:off x="4208381" y="215133"/>
          <a:ext cx="3824909" cy="22949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altLang="zh-CN" sz="3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SimSun" pitchFamily="2" charset="-122"/>
              <a:cs typeface="Times New Roman" pitchFamily="18" charset="0"/>
            </a:rPr>
            <a:t>Used in clearing blood clots in </a:t>
          </a:r>
          <a:r>
            <a:rPr kumimoji="0" lang="en-US" altLang="zh-CN" sz="3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SimSun" pitchFamily="2" charset="-122"/>
              <a:cs typeface="Times New Roman" pitchFamily="18" charset="0"/>
            </a:rPr>
            <a:t>myocardial infarction</a:t>
          </a:r>
          <a:endParaRPr lang="en-US" sz="3600" i="0" kern="1200" dirty="0"/>
        </a:p>
      </dsp:txBody>
      <dsp:txXfrm>
        <a:off x="4208381" y="215133"/>
        <a:ext cx="3824909" cy="2294945"/>
      </dsp:txXfrm>
    </dsp:sp>
    <dsp:sp modelId="{33628BF3-F50E-466A-9235-475C2CA618EC}">
      <dsp:nvSpPr>
        <dsp:cNvPr id="0" name=""/>
        <dsp:cNvSpPr/>
      </dsp:nvSpPr>
      <dsp:spPr>
        <a:xfrm>
          <a:off x="980" y="2892570"/>
          <a:ext cx="3824909" cy="22949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altLang="zh-CN" sz="3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SimSun" pitchFamily="2" charset="-122"/>
              <a:cs typeface="Times New Roman" pitchFamily="18" charset="0"/>
            </a:rPr>
            <a:t>Act by activating </a:t>
          </a:r>
          <a:r>
            <a:rPr kumimoji="0" lang="en-US" altLang="zh-CN" sz="36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SimSun" pitchFamily="2" charset="-122"/>
              <a:cs typeface="Times New Roman" pitchFamily="18" charset="0"/>
            </a:rPr>
            <a:t>plasminogen to form plasmin. </a:t>
          </a:r>
          <a:endParaRPr lang="en-US" sz="3600" kern="1200" dirty="0"/>
        </a:p>
      </dsp:txBody>
      <dsp:txXfrm>
        <a:off x="980" y="2892570"/>
        <a:ext cx="3824909" cy="2294945"/>
      </dsp:txXfrm>
    </dsp:sp>
    <dsp:sp modelId="{5F02ADDF-30E2-4766-B885-20B3C52E55E7}">
      <dsp:nvSpPr>
        <dsp:cNvPr id="0" name=""/>
        <dsp:cNvSpPr/>
      </dsp:nvSpPr>
      <dsp:spPr>
        <a:xfrm>
          <a:off x="4209362" y="2910080"/>
          <a:ext cx="3824909" cy="22949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Plasmin cleaves </a:t>
          </a:r>
          <a:r>
            <a:rPr lang="en-US" sz="3600" u="sng" kern="1200" dirty="0" smtClean="0"/>
            <a:t>fibrin</a:t>
          </a:r>
          <a:r>
            <a:rPr lang="en-US" sz="3600" kern="1200" dirty="0" smtClean="0"/>
            <a:t> into several </a:t>
          </a:r>
          <a:r>
            <a:rPr lang="en-US" sz="3600" u="sng" kern="1200" dirty="0" smtClean="0"/>
            <a:t>soluble</a:t>
          </a:r>
          <a:r>
            <a:rPr lang="en-US" sz="3600" kern="1200" dirty="0" smtClean="0"/>
            <a:t> components</a:t>
          </a:r>
          <a:endParaRPr lang="en-US" sz="3600" kern="1200" dirty="0"/>
        </a:p>
      </dsp:txBody>
      <dsp:txXfrm>
        <a:off x="4209362" y="2910080"/>
        <a:ext cx="3824909" cy="22949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7B035-BE39-424C-884F-467482575E22}">
      <dsp:nvSpPr>
        <dsp:cNvPr id="0" name=""/>
        <dsp:cNvSpPr/>
      </dsp:nvSpPr>
      <dsp:spPr>
        <a:xfrm rot="5400000">
          <a:off x="517672" y="1774142"/>
          <a:ext cx="1547728" cy="2575385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07AC3D8-9643-4AD8-8D39-1F654F80ADFA}">
      <dsp:nvSpPr>
        <dsp:cNvPr id="0" name=""/>
        <dsp:cNvSpPr/>
      </dsp:nvSpPr>
      <dsp:spPr>
        <a:xfrm>
          <a:off x="259318" y="2543627"/>
          <a:ext cx="2325072" cy="2038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altLang="zh-CN" sz="3200" b="0" i="0" u="none" strike="noStrike" kern="1200" cap="none" normalizeH="0" baseline="0" dirty="0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Tumor cells have nutritional requirement for </a:t>
          </a:r>
          <a:r>
            <a:rPr kumimoji="0" lang="en-US" altLang="zh-CN" sz="3200" b="1" i="1" u="none" strike="noStrike" kern="1200" cap="none" normalizeH="0" baseline="0" dirty="0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asparagine</a:t>
          </a:r>
          <a:r>
            <a:rPr kumimoji="0" lang="en-US" altLang="zh-CN" sz="3200" b="0" i="0" u="none" strike="noStrike" kern="1200" cap="none" normalizeH="0" baseline="0" dirty="0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,</a:t>
          </a:r>
          <a:endParaRPr lang="en-US" sz="3200" kern="1200" dirty="0"/>
        </a:p>
      </dsp:txBody>
      <dsp:txXfrm>
        <a:off x="259318" y="2543627"/>
        <a:ext cx="2325072" cy="2038062"/>
      </dsp:txXfrm>
    </dsp:sp>
    <dsp:sp modelId="{345CC703-35BE-489A-831F-A469DD73398D}">
      <dsp:nvSpPr>
        <dsp:cNvPr id="0" name=""/>
        <dsp:cNvSpPr/>
      </dsp:nvSpPr>
      <dsp:spPr>
        <a:xfrm>
          <a:off x="2145697" y="1584539"/>
          <a:ext cx="438692" cy="438692"/>
        </a:xfrm>
        <a:prstGeom prst="triangle">
          <a:avLst>
            <a:gd name="adj" fmla="val 10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137458B-A261-4FF5-A35A-AAA6F95669B1}">
      <dsp:nvSpPr>
        <dsp:cNvPr id="0" name=""/>
        <dsp:cNvSpPr/>
      </dsp:nvSpPr>
      <dsp:spPr>
        <a:xfrm rot="5400000">
          <a:off x="3178123" y="1086124"/>
          <a:ext cx="1547728" cy="2575385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9225FCD-6291-4B7B-9820-49BFADB284DE}">
      <dsp:nvSpPr>
        <dsp:cNvPr id="0" name=""/>
        <dsp:cNvSpPr/>
      </dsp:nvSpPr>
      <dsp:spPr>
        <a:xfrm>
          <a:off x="3105660" y="1839297"/>
          <a:ext cx="2325072" cy="2038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altLang="zh-CN" sz="3000" b="0" i="0" u="none" strike="noStrike" kern="1200" cap="none" normalizeH="0" baseline="0" dirty="0" err="1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Asparginase</a:t>
          </a:r>
          <a:r>
            <a:rPr kumimoji="0" lang="en-US" altLang="zh-CN" sz="3000" b="0" i="0" u="none" strike="noStrike" kern="1200" cap="none" normalizeH="0" baseline="0" dirty="0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 is  </a:t>
          </a:r>
          <a:r>
            <a:rPr kumimoji="0" lang="en-US" altLang="zh-CN" sz="2800" b="0" i="0" u="none" strike="noStrike" kern="1200" cap="none" normalizeH="0" baseline="0" dirty="0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 administrate</a:t>
          </a:r>
          <a:r>
            <a:rPr kumimoji="0" lang="en-US" altLang="zh-CN" sz="3000" b="0" i="0" u="none" strike="noStrike" kern="1200" cap="none" normalizeH="0" baseline="0" dirty="0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d decreasing </a:t>
          </a:r>
          <a:r>
            <a:rPr kumimoji="0" lang="en-US" altLang="zh-CN" sz="3000" b="1" i="1" u="none" strike="noStrike" kern="1200" cap="none" normalizeH="0" baseline="0" dirty="0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asparagine</a:t>
          </a:r>
          <a:r>
            <a:rPr kumimoji="0" lang="en-US" altLang="zh-CN" sz="3000" b="0" i="0" u="none" strike="noStrike" kern="1200" cap="none" normalizeH="0" baseline="0" dirty="0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 level</a:t>
          </a:r>
          <a:endParaRPr lang="en-US" sz="3000" kern="1200" dirty="0"/>
        </a:p>
      </dsp:txBody>
      <dsp:txXfrm>
        <a:off x="3105660" y="1839297"/>
        <a:ext cx="2325072" cy="2038062"/>
      </dsp:txXfrm>
    </dsp:sp>
    <dsp:sp modelId="{2DA1C99F-03D8-44E0-88D6-799D7EFC9C56}">
      <dsp:nvSpPr>
        <dsp:cNvPr id="0" name=""/>
        <dsp:cNvSpPr/>
      </dsp:nvSpPr>
      <dsp:spPr>
        <a:xfrm>
          <a:off x="4992040" y="880209"/>
          <a:ext cx="438692" cy="438692"/>
        </a:xfrm>
        <a:prstGeom prst="triangle">
          <a:avLst>
            <a:gd name="adj" fmla="val 10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6609EA9-7019-4359-B1B3-7998167C906C}">
      <dsp:nvSpPr>
        <dsp:cNvPr id="0" name=""/>
        <dsp:cNvSpPr/>
      </dsp:nvSpPr>
      <dsp:spPr>
        <a:xfrm rot="5400000">
          <a:off x="6210357" y="365481"/>
          <a:ext cx="1547728" cy="2575385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0C39E5C-FC62-47A4-AB1F-179F369A6E92}">
      <dsp:nvSpPr>
        <dsp:cNvPr id="0" name=""/>
        <dsp:cNvSpPr/>
      </dsp:nvSpPr>
      <dsp:spPr>
        <a:xfrm>
          <a:off x="5952003" y="1134966"/>
          <a:ext cx="2325072" cy="2038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altLang="zh-CN" sz="3200" b="0" i="0" u="none" strike="noStrike" kern="1200" cap="none" normalizeH="0" baseline="0" dirty="0" err="1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Asparginase</a:t>
          </a:r>
          <a:r>
            <a:rPr kumimoji="0" lang="en-US" altLang="zh-CN" sz="3200" b="0" i="0" u="none" strike="noStrike" kern="1200" cap="none" normalizeH="0" baseline="0" dirty="0" smtClean="0">
              <a:ln/>
              <a:effectLst/>
              <a:latin typeface="+mj-lt"/>
              <a:ea typeface="SimSun" pitchFamily="2" charset="-122"/>
              <a:cs typeface="Times New Roman" pitchFamily="18" charset="0"/>
            </a:rPr>
            <a:t> depresses  the viability of tumor</a:t>
          </a:r>
          <a:endParaRPr lang="en-US" sz="3200" kern="1200" dirty="0"/>
        </a:p>
      </dsp:txBody>
      <dsp:txXfrm>
        <a:off x="5952003" y="1134966"/>
        <a:ext cx="2325072" cy="2038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9083F63-491E-420B-8AA6-28CF1269CFB8}" type="datetimeFigureOut">
              <a:rPr lang="ar-IQ" smtClean="0"/>
              <a:pPr/>
              <a:t>06/03/1444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E807462-8F8E-45BE-B9A8-C211C972CAE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مستطيل 1"/>
          <p:cNvSpPr>
            <a:spLocks noChangeArrowheads="1"/>
          </p:cNvSpPr>
          <p:nvPr/>
        </p:nvSpPr>
        <p:spPr bwMode="auto">
          <a:xfrm>
            <a:off x="2286000" y="714375"/>
            <a:ext cx="4572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ENZYMES</a:t>
            </a:r>
            <a:r>
              <a:rPr lang="en-US" sz="1600" dirty="0">
                <a:solidFill>
                  <a:srgbClr val="7030A0"/>
                </a:solidFill>
              </a:rPr>
              <a:t/>
            </a:r>
            <a:br>
              <a:rPr lang="en-US" sz="1600" dirty="0">
                <a:solidFill>
                  <a:srgbClr val="7030A0"/>
                </a:solidFill>
              </a:rPr>
            </a:br>
            <a:endParaRPr lang="ar-IQ" dirty="0"/>
          </a:p>
        </p:txBody>
      </p:sp>
      <p:sp>
        <p:nvSpPr>
          <p:cNvPr id="4099" name="مستطيل 2"/>
          <p:cNvSpPr>
            <a:spLocks noChangeArrowheads="1"/>
          </p:cNvSpPr>
          <p:nvPr/>
        </p:nvSpPr>
        <p:spPr bwMode="auto">
          <a:xfrm>
            <a:off x="714375" y="1714500"/>
            <a:ext cx="7572375" cy="39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i="1" u="sng" dirty="0" err="1" smtClean="0">
                <a:solidFill>
                  <a:srgbClr val="FF0000"/>
                </a:solidFill>
              </a:rPr>
              <a:t>Learninig</a:t>
            </a:r>
            <a:r>
              <a:rPr lang="en-US" sz="3200" b="1" i="1" u="sng" dirty="0" smtClean="0">
                <a:solidFill>
                  <a:srgbClr val="FF0000"/>
                </a:solidFill>
              </a:rPr>
              <a:t> Objectives</a:t>
            </a:r>
            <a:r>
              <a:rPr lang="en-US" sz="4400" b="1" i="1" u="sng" dirty="0">
                <a:solidFill>
                  <a:srgbClr val="FF0000"/>
                </a:solidFill>
              </a:rPr>
              <a:t>:</a:t>
            </a:r>
          </a:p>
          <a:p>
            <a:pPr algn="l">
              <a:lnSpc>
                <a:spcPct val="150000"/>
              </a:lnSpc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1. Define  enzymes.</a:t>
            </a:r>
          </a:p>
          <a:p>
            <a:pPr algn="l">
              <a:lnSpc>
                <a:spcPct val="150000"/>
              </a:lnSpc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2-Describe the biomedical importance of   enzymes.</a:t>
            </a:r>
          </a:p>
          <a:p>
            <a:pPr algn="l">
              <a:lnSpc>
                <a:spcPct val="150000"/>
              </a:lnSpc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3. </a:t>
            </a:r>
            <a:r>
              <a:rPr lang="en-US" sz="2800" b="1" dirty="0">
                <a:solidFill>
                  <a:schemeClr val="accent2"/>
                </a:solidFill>
              </a:rPr>
              <a:t>To illustrate the general properties of enzymatic reactions.</a:t>
            </a:r>
          </a:p>
        </p:txBody>
      </p:sp>
    </p:spTree>
  </p:cSld>
  <p:clrMapOvr>
    <a:masterClrMapping/>
  </p:clrMapOvr>
  <p:transition advTm="2074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900113" y="765175"/>
            <a:ext cx="76200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>
              <a:tabLst>
                <a:tab pos="457200" algn="l"/>
                <a:tab pos="1247775" algn="l"/>
              </a:tabLst>
              <a:defRPr/>
            </a:pPr>
            <a:r>
              <a:rPr lang="en-US" altLang="zh-CN" sz="3200" b="1" u="sng" dirty="0">
                <a:solidFill>
                  <a:srgbClr val="C00000"/>
                </a:solidFill>
                <a:latin typeface="+mj-lt"/>
                <a:ea typeface="SimSun" pitchFamily="2" charset="-122"/>
                <a:cs typeface="Times New Roman" pitchFamily="18" charset="0"/>
              </a:rPr>
              <a:t>♥ </a:t>
            </a:r>
            <a:r>
              <a:rPr lang="en-US" altLang="zh-CN" sz="3200" b="1" u="sng" dirty="0" err="1">
                <a:solidFill>
                  <a:srgbClr val="C00000"/>
                </a:solidFill>
                <a:latin typeface="+mj-lt"/>
                <a:ea typeface="SimSun" pitchFamily="2" charset="-122"/>
                <a:cs typeface="Times New Roman" pitchFamily="18" charset="0"/>
              </a:rPr>
              <a:t>Asparaginase</a:t>
            </a:r>
            <a:r>
              <a:rPr lang="en-US" altLang="zh-CN" sz="3200" b="1" u="sng" dirty="0">
                <a:solidFill>
                  <a:srgbClr val="C00000"/>
                </a:solidFill>
                <a:latin typeface="+mj-lt"/>
                <a:ea typeface="SimSun" pitchFamily="2" charset="-122"/>
                <a:cs typeface="Times New Roman" pitchFamily="18" charset="0"/>
              </a:rPr>
              <a:t>:</a:t>
            </a:r>
            <a:r>
              <a:rPr lang="en-US" altLang="zh-CN" sz="3200" dirty="0">
                <a:solidFill>
                  <a:srgbClr val="C00000"/>
                </a:solidFill>
                <a:latin typeface="+mj-lt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3200" dirty="0">
                <a:latin typeface="+mj-lt"/>
                <a:ea typeface="SimSun" pitchFamily="2" charset="-122"/>
                <a:cs typeface="Times New Roman" pitchFamily="18" charset="0"/>
              </a:rPr>
              <a:t>enzyme used in therapy of  adult </a:t>
            </a:r>
            <a:r>
              <a:rPr lang="en-US" altLang="zh-CN" sz="3200" b="1" i="1" dirty="0">
                <a:solidFill>
                  <a:srgbClr val="FF0000"/>
                </a:solidFill>
                <a:latin typeface="+mj-lt"/>
                <a:ea typeface="SimSun" pitchFamily="2" charset="-122"/>
                <a:cs typeface="Times New Roman" pitchFamily="18" charset="0"/>
              </a:rPr>
              <a:t>leukemia</a:t>
            </a:r>
            <a:r>
              <a:rPr lang="en-US" altLang="zh-CN" sz="3200" dirty="0">
                <a:latin typeface="+mj-lt"/>
                <a:ea typeface="SimSun" pitchFamily="2" charset="-122"/>
                <a:cs typeface="Times New Roman" pitchFamily="18" charset="0"/>
              </a:rPr>
              <a:t> ,</a:t>
            </a:r>
            <a:r>
              <a:rPr lang="en-US" altLang="zh-CN" sz="1400" dirty="0">
                <a:ea typeface="SimSun" pitchFamily="2" charset="-122"/>
                <a:cs typeface="Times New Roman" pitchFamily="18" charset="0"/>
              </a:rPr>
              <a:t>.</a:t>
            </a:r>
            <a:endParaRPr lang="en-US" altLang="zh-CN" sz="700" dirty="0">
              <a:latin typeface="Arial" pitchFamily="34" charset="0"/>
            </a:endParaRPr>
          </a:p>
          <a:p>
            <a:pPr algn="l" rtl="0" eaLnBrk="0" hangingPunct="0">
              <a:tabLst>
                <a:tab pos="457200" algn="l"/>
                <a:tab pos="1247775" algn="l"/>
              </a:tabLst>
              <a:defRPr/>
            </a:pPr>
            <a:endParaRPr lang="en-US" altLang="zh-CN" dirty="0">
              <a:latin typeface="Arial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06853020"/>
              </p:ext>
            </p:extLst>
          </p:nvPr>
        </p:nvGraphicFramePr>
        <p:xfrm>
          <a:off x="611560" y="1340768"/>
          <a:ext cx="828092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619"/>
    </mc:Choice>
    <mc:Fallback xmlns="">
      <p:transition spd="slow" advTm="4961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صر نائب للمحتوى 2"/>
          <p:cNvSpPr>
            <a:spLocks noGrp="1"/>
          </p:cNvSpPr>
          <p:nvPr>
            <p:ph idx="1"/>
          </p:nvPr>
        </p:nvSpPr>
        <p:spPr>
          <a:xfrm>
            <a:off x="357188" y="357188"/>
            <a:ext cx="8429625" cy="5738812"/>
          </a:xfrm>
        </p:spPr>
        <p:txBody>
          <a:bodyPr/>
          <a:lstStyle/>
          <a:p>
            <a:pPr algn="l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3-</a:t>
            </a:r>
            <a:r>
              <a:rPr lang="en-US" sz="2800" b="1" dirty="0" smtClean="0">
                <a:solidFill>
                  <a:srgbClr val="FF0000"/>
                </a:solidFill>
              </a:rPr>
              <a:t>Use of Enzymes in determination of  Metabolites of clinical importance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smtClean="0"/>
              <a:t> .                      </a:t>
            </a:r>
          </a:p>
          <a:p>
            <a:pPr algn="l">
              <a:buFontTx/>
              <a:buNone/>
            </a:pPr>
            <a:r>
              <a:rPr lang="en-US" sz="2000" b="1" i="1" dirty="0" smtClean="0"/>
              <a:t>                                   </a:t>
            </a:r>
          </a:p>
          <a:p>
            <a:pPr algn="l">
              <a:buFontTx/>
              <a:buNone/>
            </a:pPr>
            <a:r>
              <a:rPr lang="en-US" sz="2000" b="1" i="1" dirty="0" smtClean="0"/>
              <a:t>                                      Determination of</a:t>
            </a:r>
          </a:p>
          <a:p>
            <a:pPr algn="l">
              <a:buFontTx/>
              <a:buNone/>
            </a:pPr>
            <a:r>
              <a:rPr lang="en-US" sz="2800" dirty="0" smtClean="0"/>
              <a:t> Glucose oxidase                     glucose estimation</a:t>
            </a:r>
          </a:p>
          <a:p>
            <a:pPr algn="l">
              <a:buFontTx/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Uricase</a:t>
            </a:r>
            <a:r>
              <a:rPr lang="en-US" sz="2800" dirty="0" smtClean="0"/>
              <a:t>                                         uric acid</a:t>
            </a:r>
          </a:p>
          <a:p>
            <a:pPr algn="l">
              <a:buFontTx/>
              <a:buNone/>
            </a:pPr>
            <a:r>
              <a:rPr lang="en-US" sz="2800" dirty="0" smtClean="0"/>
              <a:t> Urease                                           Urea</a:t>
            </a:r>
          </a:p>
          <a:p>
            <a:pPr algn="l">
              <a:buFontTx/>
              <a:buNone/>
            </a:pPr>
            <a:r>
              <a:rPr lang="en-US" sz="2800" dirty="0" smtClean="0"/>
              <a:t>Cholesterol oxidase                      cholesterol</a:t>
            </a:r>
          </a:p>
          <a:p>
            <a:pPr algn="l">
              <a:buFontTx/>
              <a:buNone/>
            </a:pPr>
            <a:r>
              <a:rPr lang="en-US" sz="2800" dirty="0" smtClean="0"/>
              <a:t>Lipase                                           triglycerides</a:t>
            </a:r>
          </a:p>
          <a:p>
            <a:pPr algn="l">
              <a:buFontTx/>
              <a:buNone/>
            </a:pPr>
            <a:r>
              <a:rPr lang="en-US" sz="2800" b="1" dirty="0" smtClean="0"/>
              <a:t>Enzymes used in ELISA ---technique .</a:t>
            </a:r>
          </a:p>
          <a:p>
            <a:pPr algn="l">
              <a:buFontTx/>
              <a:buNone/>
            </a:pPr>
            <a:endParaRPr lang="ar-IQ" sz="2800" dirty="0" smtClean="0"/>
          </a:p>
        </p:txBody>
      </p:sp>
      <p:cxnSp>
        <p:nvCxnSpPr>
          <p:cNvPr id="12291" name="رابط كسهم مستقيم 3"/>
          <p:cNvCxnSpPr>
            <a:cxnSpLocks noChangeShapeType="1"/>
          </p:cNvCxnSpPr>
          <p:nvPr/>
        </p:nvCxnSpPr>
        <p:spPr bwMode="auto">
          <a:xfrm>
            <a:off x="3214688" y="2357438"/>
            <a:ext cx="13573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292" name="رابط كسهم مستقيم 5"/>
          <p:cNvCxnSpPr>
            <a:cxnSpLocks noChangeShapeType="1"/>
          </p:cNvCxnSpPr>
          <p:nvPr/>
        </p:nvCxnSpPr>
        <p:spPr bwMode="auto">
          <a:xfrm>
            <a:off x="2428875" y="2786063"/>
            <a:ext cx="214312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293" name="رابط كسهم مستقيم 7"/>
          <p:cNvCxnSpPr>
            <a:cxnSpLocks noChangeShapeType="1"/>
          </p:cNvCxnSpPr>
          <p:nvPr/>
        </p:nvCxnSpPr>
        <p:spPr bwMode="auto">
          <a:xfrm>
            <a:off x="2428875" y="3286125"/>
            <a:ext cx="2286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294" name="رابط كسهم مستقيم 9"/>
          <p:cNvCxnSpPr>
            <a:cxnSpLocks noChangeShapeType="1"/>
          </p:cNvCxnSpPr>
          <p:nvPr/>
        </p:nvCxnSpPr>
        <p:spPr bwMode="auto">
          <a:xfrm>
            <a:off x="3707904" y="3885891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295" name="رابط كسهم مستقيم 11"/>
          <p:cNvCxnSpPr>
            <a:cxnSpLocks noChangeShapeType="1"/>
          </p:cNvCxnSpPr>
          <p:nvPr/>
        </p:nvCxnSpPr>
        <p:spPr bwMode="auto">
          <a:xfrm>
            <a:off x="2286000" y="4357688"/>
            <a:ext cx="214312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621"/>
    </mc:Choice>
    <mc:Fallback xmlns="">
      <p:transition spd="slow" advTm="4962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صر نائب للمحتوى 2"/>
          <p:cNvSpPr>
            <a:spLocks noGrp="1"/>
          </p:cNvSpPr>
          <p:nvPr>
            <p:ph idx="1"/>
          </p:nvPr>
        </p:nvSpPr>
        <p:spPr>
          <a:xfrm>
            <a:off x="357188" y="428625"/>
            <a:ext cx="8529637" cy="5453063"/>
          </a:xfrm>
        </p:spPr>
        <p:txBody>
          <a:bodyPr>
            <a:normAutofit/>
          </a:bodyPr>
          <a:lstStyle/>
          <a:p>
            <a:pPr algn="l">
              <a:buNone/>
            </a:pPr>
            <a:endParaRPr lang="en-US" sz="2800" b="1" dirty="0">
              <a:solidFill>
                <a:srgbClr val="92D050"/>
              </a:solidFill>
            </a:endParaRPr>
          </a:p>
          <a:p>
            <a:pPr algn="l">
              <a:buNone/>
            </a:pPr>
            <a:r>
              <a:rPr lang="en-US" sz="2800" b="1" dirty="0" smtClean="0">
                <a:solidFill>
                  <a:srgbClr val="92D050"/>
                </a:solidFill>
              </a:rPr>
              <a:t>4</a:t>
            </a:r>
            <a:r>
              <a:rPr lang="en-US" sz="2800" b="1" dirty="0">
                <a:solidFill>
                  <a:srgbClr val="92D050"/>
                </a:solidFill>
              </a:rPr>
              <a:t>)</a:t>
            </a:r>
            <a:r>
              <a:rPr lang="en-US" sz="2800" dirty="0">
                <a:solidFill>
                  <a:srgbClr val="92D050"/>
                </a:solidFill>
              </a:rPr>
              <a:t>. </a:t>
            </a:r>
            <a:r>
              <a:rPr lang="en-US" sz="2800" dirty="0">
                <a:solidFill>
                  <a:srgbClr val="FF0000"/>
                </a:solidFill>
              </a:rPr>
              <a:t>To study the metabolic pathways in the body and their regulation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algn="l" eaLnBrk="1" hangingPunct="1">
              <a:buFont typeface="Wingdings" pitchFamily="2" charset="2"/>
              <a:buNone/>
            </a:pPr>
            <a:endParaRPr lang="en-US" sz="2800" b="1" dirty="0">
              <a:solidFill>
                <a:srgbClr val="00B050"/>
              </a:solidFill>
            </a:endParaRPr>
          </a:p>
          <a:p>
            <a:pPr algn="l"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5. </a:t>
            </a:r>
            <a:r>
              <a:rPr lang="en-US" sz="2800" b="1" dirty="0" smtClean="0">
                <a:solidFill>
                  <a:srgbClr val="C00000"/>
                </a:solidFill>
              </a:rPr>
              <a:t>The study of regulation of enzyme activity aid in understanding </a:t>
            </a:r>
            <a:r>
              <a:rPr lang="en-US" sz="2800" b="1" dirty="0" smtClean="0">
                <a:solidFill>
                  <a:srgbClr val="00B050"/>
                </a:solidFill>
              </a:rPr>
              <a:t>biochemical sciences and diseases</a:t>
            </a:r>
            <a:r>
              <a:rPr lang="en-US" sz="2800" b="1" dirty="0" smtClean="0">
                <a:solidFill>
                  <a:srgbClr val="C00000"/>
                </a:solidFill>
              </a:rPr>
              <a:t> such as: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   </a:t>
            </a:r>
            <a:r>
              <a:rPr lang="en-US" sz="2800" b="1" dirty="0" smtClean="0">
                <a:solidFill>
                  <a:srgbClr val="0070C0"/>
                </a:solidFill>
              </a:rPr>
              <a:t>Cancer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   Heart disease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   Hormone action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   Drug action.</a:t>
            </a:r>
            <a:endParaRPr lang="ar-IQ" sz="2800" b="1" dirty="0" smtClean="0">
              <a:solidFill>
                <a:srgbClr val="92D050"/>
              </a:solidFill>
            </a:endParaRPr>
          </a:p>
          <a:p>
            <a:endParaRPr lang="ar-IQ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940"/>
    </mc:Choice>
    <mc:Fallback xmlns="">
      <p:transition spd="slow" advTm="10294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smtClean="0">
                <a:solidFill>
                  <a:srgbClr val="7030A0"/>
                </a:solidFill>
              </a:rPr>
              <a:t> General  Properties of Enzymatic  Reactions</a:t>
            </a:r>
            <a:endParaRPr lang="ar-IQ" smtClean="0"/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Tx/>
              <a:buNone/>
            </a:pPr>
            <a:r>
              <a:rPr lang="en-US" b="1" dirty="0" smtClean="0">
                <a:solidFill>
                  <a:srgbClr val="7030A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. Enzymes have enormous ( very high) </a:t>
            </a:r>
            <a:r>
              <a:rPr lang="en-US" sz="2800" b="1" dirty="0" smtClean="0">
                <a:solidFill>
                  <a:srgbClr val="C00000"/>
                </a:solidFill>
              </a:rPr>
              <a:t>catalytic power.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algn="l" eaLnBrk="1" hangingPunct="1">
              <a:buFont typeface="Wingdings" pitchFamily="2" charset="2"/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Example :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                           </a:t>
            </a:r>
            <a:r>
              <a:rPr lang="en-US" sz="1600" b="1" dirty="0" smtClean="0">
                <a:solidFill>
                  <a:srgbClr val="0070C0"/>
                </a:solidFill>
              </a:rPr>
              <a:t>Carbonic </a:t>
            </a:r>
            <a:r>
              <a:rPr lang="en-US" sz="1600" b="1" dirty="0" err="1" smtClean="0">
                <a:solidFill>
                  <a:srgbClr val="0070C0"/>
                </a:solidFill>
              </a:rPr>
              <a:t>anhydrase</a:t>
            </a:r>
            <a:r>
              <a:rPr lang="en-US" sz="1600" b="1" dirty="0" smtClean="0">
                <a:solidFill>
                  <a:srgbClr val="0070C0"/>
                </a:solidFill>
              </a:rPr>
              <a:t> 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algn="l" eaLnBrk="1" hangingPunct="1">
              <a:buFont typeface="Wingdings" pitchFamily="2" charset="2"/>
              <a:buNone/>
            </a:pPr>
            <a:r>
              <a:rPr lang="en-US" sz="2400" dirty="0" smtClean="0"/>
              <a:t>    </a:t>
            </a:r>
            <a:r>
              <a:rPr lang="en-US" sz="2400" b="1" dirty="0" smtClean="0"/>
              <a:t>CO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+ 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                                                 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CO</a:t>
            </a:r>
            <a:r>
              <a:rPr lang="en-US" sz="2400" b="1" baseline="-25000" dirty="0" smtClean="0"/>
              <a:t>3</a:t>
            </a:r>
          </a:p>
          <a:p>
            <a:pPr algn="l" eaLnBrk="1" hangingPunct="1">
              <a:buFont typeface="Wingdings" pitchFamily="2" charset="2"/>
              <a:buNone/>
            </a:pPr>
            <a:endParaRPr lang="en-US" sz="2400" b="1" dirty="0" smtClean="0"/>
          </a:p>
          <a:p>
            <a:pPr algn="l" eaLnBrk="1" hangingPunct="1">
              <a:buFont typeface="Wingdings" pitchFamily="2" charset="2"/>
              <a:buNone/>
            </a:pPr>
            <a:r>
              <a:rPr lang="en-US" sz="2400" b="1" dirty="0" smtClean="0"/>
              <a:t>The enzyme can hydrate </a:t>
            </a:r>
            <a:r>
              <a:rPr lang="en-US" sz="2400" b="1" dirty="0" smtClean="0">
                <a:solidFill>
                  <a:srgbClr val="FF00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5</a:t>
            </a:r>
            <a:r>
              <a:rPr lang="en-US" sz="2400" b="1" dirty="0" smtClean="0">
                <a:solidFill>
                  <a:srgbClr val="FF0000"/>
                </a:solidFill>
              </a:rPr>
              <a:t>  Co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molecules in </a:t>
            </a:r>
            <a:r>
              <a:rPr lang="en-US" sz="2400" b="1" dirty="0" smtClean="0">
                <a:solidFill>
                  <a:srgbClr val="FF0000"/>
                </a:solidFill>
              </a:rPr>
              <a:t>one second</a:t>
            </a:r>
            <a:r>
              <a:rPr lang="en-US" sz="2400" b="1" dirty="0" smtClean="0"/>
              <a:t> , and the enzyme – </a:t>
            </a:r>
            <a:r>
              <a:rPr lang="en-US" sz="2400" b="1" dirty="0" err="1" smtClean="0"/>
              <a:t>catalysed</a:t>
            </a:r>
            <a:r>
              <a:rPr lang="en-US" sz="2400" b="1" dirty="0" smtClean="0"/>
              <a:t> reaction is </a:t>
            </a:r>
            <a:r>
              <a:rPr lang="en-US" sz="2400" b="1" dirty="0" smtClean="0">
                <a:solidFill>
                  <a:srgbClr val="FF00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7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faster than the </a:t>
            </a:r>
            <a:r>
              <a:rPr lang="en-US" sz="2400" b="1" dirty="0" err="1" smtClean="0"/>
              <a:t>uncatalysed</a:t>
            </a:r>
            <a:r>
              <a:rPr lang="en-US" sz="2400" b="1" dirty="0" smtClean="0"/>
              <a:t> one.</a:t>
            </a:r>
          </a:p>
        </p:txBody>
      </p:sp>
      <p:cxnSp>
        <p:nvCxnSpPr>
          <p:cNvPr id="15364" name="رابط كسهم مستقيم 4"/>
          <p:cNvCxnSpPr>
            <a:cxnSpLocks noChangeShapeType="1"/>
          </p:cNvCxnSpPr>
          <p:nvPr/>
        </p:nvCxnSpPr>
        <p:spPr bwMode="auto">
          <a:xfrm>
            <a:off x="3203848" y="3845601"/>
            <a:ext cx="164306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727"/>
    </mc:Choice>
    <mc:Fallback xmlns="">
      <p:transition spd="slow" advTm="9772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7030A0"/>
                </a:solidFill>
              </a:rPr>
              <a:t>2.</a:t>
            </a:r>
            <a:r>
              <a:rPr lang="en-US" b="1" smtClean="0">
                <a:solidFill>
                  <a:srgbClr val="FFC000"/>
                </a:solidFill>
              </a:rPr>
              <a:t> </a:t>
            </a:r>
            <a:r>
              <a:rPr lang="en-US" b="1" smtClean="0">
                <a:solidFill>
                  <a:srgbClr val="C00000"/>
                </a:solidFill>
              </a:rPr>
              <a:t>Enzymes are highly specific. </a:t>
            </a:r>
            <a:br>
              <a:rPr lang="en-US" b="1" smtClean="0">
                <a:solidFill>
                  <a:srgbClr val="C00000"/>
                </a:solidFill>
              </a:rPr>
            </a:br>
            <a:endParaRPr lang="ar-IQ" smtClean="0"/>
          </a:p>
        </p:txBody>
      </p:sp>
      <p:sp>
        <p:nvSpPr>
          <p:cNvPr id="16387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357313"/>
            <a:ext cx="8572500" cy="5024015"/>
          </a:xfrm>
        </p:spPr>
        <p:txBody>
          <a:bodyPr>
            <a:normAutofit lnSpcReduction="10000"/>
          </a:bodyPr>
          <a:lstStyle/>
          <a:p>
            <a:pPr algn="l">
              <a:buFontTx/>
              <a:buNone/>
            </a:pPr>
            <a:r>
              <a:rPr lang="en-US" dirty="0" smtClean="0"/>
              <a:t>The ability of an enzyme to catalyze a particular reaction of a compound or class of a compounds is called its Specificity. </a:t>
            </a:r>
          </a:p>
          <a:p>
            <a:pPr algn="l">
              <a:buFontTx/>
              <a:buNone/>
            </a:pPr>
            <a:r>
              <a:rPr lang="en-US" dirty="0" smtClean="0"/>
              <a:t>Types of enzyme specificity:</a:t>
            </a:r>
          </a:p>
          <a:p>
            <a:pPr algn="l">
              <a:buFontTx/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Stereospecificity</a:t>
            </a:r>
            <a:endParaRPr lang="en-US" dirty="0" smtClean="0">
              <a:solidFill>
                <a:srgbClr val="FF0000"/>
              </a:solidFill>
            </a:endParaRPr>
          </a:p>
          <a:p>
            <a:pPr algn="l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 Reaction specificity</a:t>
            </a:r>
          </a:p>
          <a:p>
            <a:pPr algn="l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Substrate </a:t>
            </a:r>
            <a:r>
              <a:rPr lang="en-US" dirty="0" smtClean="0">
                <a:solidFill>
                  <a:srgbClr val="FF0000"/>
                </a:solidFill>
              </a:rPr>
              <a:t>specificity :</a:t>
            </a:r>
          </a:p>
          <a:p>
            <a:pPr algn="l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1-Absolute substrate specificity</a:t>
            </a:r>
          </a:p>
          <a:p>
            <a:pPr algn="l"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2-Relative substrate specificity</a:t>
            </a:r>
            <a:endParaRPr lang="ar-IQ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213"/>
    </mc:Choice>
    <mc:Fallback xmlns="">
      <p:transition spd="slow" advTm="4921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وان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FF0000"/>
                </a:solidFill>
              </a:rPr>
              <a:t>Stereospecificity or optical specificity</a:t>
            </a:r>
            <a:endParaRPr lang="ar-IQ" sz="4000" smtClean="0">
              <a:solidFill>
                <a:srgbClr val="FF0000"/>
              </a:solidFill>
            </a:endParaRPr>
          </a:p>
        </p:txBody>
      </p:sp>
      <p:sp>
        <p:nvSpPr>
          <p:cNvPr id="17411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714500"/>
            <a:ext cx="8429625" cy="4929188"/>
          </a:xfrm>
        </p:spPr>
        <p:txBody>
          <a:bodyPr/>
          <a:lstStyle/>
          <a:p>
            <a:pPr algn="l">
              <a:buFontTx/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Stereoisomers</a:t>
            </a:r>
            <a:r>
              <a:rPr lang="en-US" sz="2800" dirty="0" smtClean="0"/>
              <a:t> are the compounds which have the same molecular formula, but differ in their structural configuration</a:t>
            </a:r>
          </a:p>
          <a:p>
            <a:pPr algn="l">
              <a:buFontTx/>
              <a:buNone/>
            </a:pPr>
            <a:r>
              <a:rPr lang="en-US" sz="2800" dirty="0" smtClean="0"/>
              <a:t>The enzymes act only on one isomer and, therefore, exhibit stereo specificity.</a:t>
            </a:r>
          </a:p>
          <a:p>
            <a:pPr algn="l">
              <a:buFontTx/>
              <a:buNone/>
            </a:pPr>
            <a:r>
              <a:rPr lang="en-US" sz="2800" dirty="0" smtClean="0"/>
              <a:t>Most of the enzymes  of the human body show </a:t>
            </a:r>
            <a:r>
              <a:rPr lang="en-US" sz="2800" dirty="0" err="1" smtClean="0"/>
              <a:t>stereochemical</a:t>
            </a:r>
            <a:r>
              <a:rPr lang="en-US" sz="2800" dirty="0" smtClean="0"/>
              <a:t> specificity .Because we use only D-</a:t>
            </a:r>
            <a:r>
              <a:rPr lang="en-US" sz="2800" dirty="0" err="1" smtClean="0"/>
              <a:t>sugare</a:t>
            </a:r>
            <a:r>
              <a:rPr lang="en-US" sz="2800" dirty="0" smtClean="0"/>
              <a:t> and L-amino </a:t>
            </a:r>
            <a:r>
              <a:rPr lang="en-US" sz="2800" dirty="0" err="1" smtClean="0"/>
              <a:t>acids,the</a:t>
            </a:r>
            <a:r>
              <a:rPr lang="en-US" sz="2800" dirty="0" smtClean="0"/>
              <a:t> enzymes involved in digestion and metabolism recognize only those particular </a:t>
            </a:r>
            <a:r>
              <a:rPr lang="en-US" sz="2800" dirty="0" err="1" smtClean="0"/>
              <a:t>stereoisomers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155"/>
    </mc:Choice>
    <mc:Fallback xmlns="">
      <p:transition spd="slow" advTm="154155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وان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0000"/>
                </a:solidFill>
              </a:rPr>
              <a:t>Reaction specificity</a:t>
            </a:r>
            <a:endParaRPr lang="ar-IQ" smtClean="0">
              <a:solidFill>
                <a:srgbClr val="FF0000"/>
              </a:solidFill>
            </a:endParaRPr>
          </a:p>
        </p:txBody>
      </p:sp>
      <p:sp>
        <p:nvSpPr>
          <p:cNvPr id="18435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571625"/>
            <a:ext cx="7772400" cy="4857750"/>
          </a:xfrm>
        </p:spPr>
        <p:txBody>
          <a:bodyPr/>
          <a:lstStyle/>
          <a:p>
            <a:pPr algn="l">
              <a:buFontTx/>
              <a:buNone/>
            </a:pPr>
            <a:r>
              <a:rPr lang="en-US" sz="2800" smtClean="0"/>
              <a:t>The same substrate can undergo different types of reactions, each catalysed by a separate enzyme and this is referred to as reaction specificity.</a:t>
            </a:r>
          </a:p>
          <a:p>
            <a:pPr algn="l">
              <a:buFontTx/>
              <a:buNone/>
            </a:pPr>
            <a:r>
              <a:rPr lang="en-US" sz="2800" smtClean="0">
                <a:solidFill>
                  <a:srgbClr val="FF0000"/>
                </a:solidFill>
              </a:rPr>
              <a:t>An amino acid can undergo transamination, oxidative deamination, decarboxylation, etc.</a:t>
            </a:r>
          </a:p>
          <a:p>
            <a:pPr algn="l">
              <a:buFontTx/>
              <a:buNone/>
            </a:pPr>
            <a:r>
              <a:rPr lang="en-US" sz="2800" smtClean="0"/>
              <a:t>The enzymes however, are different for each of these reactions.</a:t>
            </a:r>
            <a:endParaRPr lang="ar-IQ" sz="28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307"/>
    </mc:Choice>
    <mc:Fallback xmlns="">
      <p:transition spd="slow" advTm="78307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عنوان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76275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0000"/>
                </a:solidFill>
              </a:rPr>
              <a:t>Substrate specificity</a:t>
            </a:r>
            <a:endParaRPr lang="ar-IQ" smtClean="0">
              <a:solidFill>
                <a:srgbClr val="FF0000"/>
              </a:solidFill>
            </a:endParaRPr>
          </a:p>
        </p:txBody>
      </p:sp>
      <p:sp>
        <p:nvSpPr>
          <p:cNvPr id="19459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357313"/>
            <a:ext cx="7772400" cy="5214937"/>
          </a:xfrm>
        </p:spPr>
        <p:txBody>
          <a:bodyPr/>
          <a:lstStyle/>
          <a:p>
            <a:pPr algn="l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Absolute substrate specificity:</a:t>
            </a:r>
            <a:r>
              <a:rPr lang="en-US" sz="2400" dirty="0" smtClean="0"/>
              <a:t> </a:t>
            </a:r>
          </a:p>
          <a:p>
            <a:pPr algn="l">
              <a:buFontTx/>
              <a:buNone/>
            </a:pPr>
            <a:r>
              <a:rPr lang="en-US" sz="2400" dirty="0" smtClean="0"/>
              <a:t> </a:t>
            </a:r>
            <a:r>
              <a:rPr lang="en-US" i="1" dirty="0" smtClean="0"/>
              <a:t>Certain enzymes act only on one substrate e.g. </a:t>
            </a:r>
            <a:r>
              <a:rPr lang="en-US" i="1" dirty="0" err="1" smtClean="0"/>
              <a:t>glucokinase</a:t>
            </a:r>
            <a:r>
              <a:rPr lang="en-US" i="1" dirty="0" smtClean="0"/>
              <a:t> acts on glucose to give glucose 6 - phosphate, urease cleaves urea to ammonia and carbon dioxide</a:t>
            </a:r>
          </a:p>
          <a:p>
            <a:pPr algn="l">
              <a:buFontTx/>
              <a:buNone/>
            </a:pPr>
            <a:r>
              <a:rPr lang="en-US" sz="2400" dirty="0" smtClean="0"/>
              <a:t> </a:t>
            </a:r>
            <a:endParaRPr lang="ar-IQ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277"/>
    </mc:Choice>
    <mc:Fallback xmlns="">
      <p:transition spd="slow" advTm="70277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357188"/>
            <a:ext cx="8243888" cy="6286500"/>
          </a:xfrm>
        </p:spPr>
        <p:txBody>
          <a:bodyPr/>
          <a:lstStyle/>
          <a:p>
            <a:pPr algn="l">
              <a:buFontTx/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algn="l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Relative substrate specificity</a:t>
            </a:r>
          </a:p>
          <a:p>
            <a:pPr algn="l">
              <a:buFontTx/>
              <a:buNone/>
            </a:pPr>
            <a:r>
              <a:rPr lang="en-US" sz="2800" dirty="0" smtClean="0"/>
              <a:t>In this type the enzyme act on more than one substrate </a:t>
            </a:r>
            <a:endParaRPr lang="en-US" sz="2800" dirty="0"/>
          </a:p>
          <a:p>
            <a:pPr algn="l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A-</a:t>
            </a:r>
            <a:r>
              <a:rPr lang="en-US" sz="2800" dirty="0" smtClean="0">
                <a:solidFill>
                  <a:srgbClr val="FF0000"/>
                </a:solidFill>
              </a:rPr>
              <a:t>Bond Specificity: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l">
              <a:buFontTx/>
              <a:buNone/>
            </a:pPr>
            <a:r>
              <a:rPr lang="en-US" sz="2800" dirty="0" smtClean="0"/>
              <a:t>In this type, enzyme acts on substrates that are similar in structure and contain the same type of bond.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l">
              <a:buFontTx/>
              <a:buNone/>
            </a:pPr>
            <a:r>
              <a:rPr lang="en-US" sz="2800" dirty="0" smtClean="0"/>
              <a:t>Most of the </a:t>
            </a:r>
            <a:r>
              <a:rPr lang="en-US" sz="2800" dirty="0" err="1" smtClean="0"/>
              <a:t>proteolytic</a:t>
            </a:r>
            <a:r>
              <a:rPr lang="en-US" sz="2800" dirty="0" smtClean="0"/>
              <a:t> enzymes are showing group</a:t>
            </a:r>
          </a:p>
          <a:p>
            <a:pPr algn="l">
              <a:buFontTx/>
              <a:buNone/>
            </a:pPr>
            <a:r>
              <a:rPr lang="en-US" sz="2800" dirty="0" smtClean="0"/>
              <a:t> (bond) specificity.</a:t>
            </a:r>
          </a:p>
          <a:p>
            <a:pPr algn="l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E.g.</a:t>
            </a:r>
            <a:r>
              <a:rPr lang="en-US" sz="2800" i="1" dirty="0" smtClean="0">
                <a:solidFill>
                  <a:srgbClr val="FF0000"/>
                </a:solidFill>
              </a:rPr>
              <a:t> Amylase </a:t>
            </a:r>
            <a:r>
              <a:rPr lang="en-US" sz="2800" i="1" dirty="0" smtClean="0"/>
              <a:t>which acts on α-1-4 </a:t>
            </a:r>
            <a:r>
              <a:rPr lang="en-US" sz="2800" i="1" dirty="0" err="1" smtClean="0"/>
              <a:t>glycosidic</a:t>
            </a:r>
            <a:r>
              <a:rPr lang="en-US" sz="2800" i="1" dirty="0" smtClean="0"/>
              <a:t> ,bond in </a:t>
            </a:r>
            <a:endParaRPr lang="ar-IQ" sz="2800" i="1" dirty="0" smtClean="0"/>
          </a:p>
          <a:p>
            <a:pPr algn="l">
              <a:buFontTx/>
              <a:buNone/>
            </a:pPr>
            <a:r>
              <a:rPr lang="en-US" sz="2800" i="1" dirty="0" smtClean="0"/>
              <a:t>starch ,</a:t>
            </a:r>
            <a:r>
              <a:rPr lang="en-US" sz="2800" dirty="0" smtClean="0"/>
              <a:t>dextrin and glycogen, shows bond specificity.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907"/>
    </mc:Choice>
    <mc:Fallback xmlns="">
      <p:transition spd="slow" advTm="84907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عنوان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47713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0000"/>
                </a:solidFill>
              </a:rPr>
              <a:t>Group Specificity:</a:t>
            </a:r>
            <a:endParaRPr lang="ar-IQ" smtClean="0"/>
          </a:p>
        </p:txBody>
      </p:sp>
      <p:sp>
        <p:nvSpPr>
          <p:cNvPr id="21507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571625"/>
            <a:ext cx="7772400" cy="4524375"/>
          </a:xfrm>
        </p:spPr>
        <p:txBody>
          <a:bodyPr/>
          <a:lstStyle/>
          <a:p>
            <a:pPr algn="l">
              <a:buFontTx/>
              <a:buNone/>
            </a:pPr>
            <a:r>
              <a:rPr lang="en-US" smtClean="0"/>
              <a:t>In this type of specificity, the enzyme is</a:t>
            </a:r>
          </a:p>
          <a:p>
            <a:pPr algn="l">
              <a:buFontTx/>
              <a:buNone/>
            </a:pPr>
            <a:r>
              <a:rPr lang="en-US" smtClean="0"/>
              <a:t>specific not only to the type of bond but also to the structure surrounding it.</a:t>
            </a:r>
          </a:p>
          <a:p>
            <a:pPr algn="l">
              <a:buFontTx/>
              <a:buNone/>
            </a:pPr>
            <a:r>
              <a:rPr lang="en-US" i="1" smtClean="0">
                <a:solidFill>
                  <a:srgbClr val="FF0000"/>
                </a:solidFill>
              </a:rPr>
              <a:t>Example</a:t>
            </a:r>
            <a:r>
              <a:rPr lang="en-US" i="1" smtClean="0"/>
              <a:t>:</a:t>
            </a:r>
            <a:r>
              <a:rPr lang="en-US" smtClean="0"/>
              <a:t> </a:t>
            </a:r>
            <a:r>
              <a:rPr lang="en-US" i="1" smtClean="0"/>
              <a:t>Pepsin is an endopeptidase enzyme, that hydrolyzes central </a:t>
            </a:r>
            <a:r>
              <a:rPr lang="en-US" smtClean="0"/>
              <a:t>peptide bonds in which the amino group belongs to aromatic</a:t>
            </a:r>
          </a:p>
          <a:p>
            <a:pPr algn="l">
              <a:buFontTx/>
              <a:buNone/>
            </a:pPr>
            <a:r>
              <a:rPr lang="en-US" smtClean="0"/>
              <a:t>amino acids e. g phenyl alanine, tyrosine and tryptophan.</a:t>
            </a: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438"/>
    </mc:Choice>
    <mc:Fallback xmlns="">
      <p:transition spd="slow" advTm="9843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620688"/>
            <a:ext cx="8208912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ct val="10000"/>
              </a:spcBef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lvl="0" algn="ctr">
              <a:lnSpc>
                <a:spcPct val="90000"/>
              </a:lnSpc>
              <a:spcBef>
                <a:spcPct val="1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Enzymes</a:t>
            </a:r>
            <a:r>
              <a:rPr lang="en-US" sz="3200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sz="3200" dirty="0">
                <a:solidFill>
                  <a:prstClr val="black">
                    <a:tint val="75000"/>
                  </a:prstClr>
                </a:solidFill>
              </a:rPr>
              <a:t>:</a:t>
            </a:r>
            <a:r>
              <a:rPr lang="en-US" sz="3200" b="1" dirty="0">
                <a:solidFill>
                  <a:prstClr val="black"/>
                </a:solidFill>
              </a:rPr>
              <a:t>are proteins that increase the rate of chemical reaction by lowering the energy of activation but do not alter the equilibrium constants of the reaction they catalyze.</a:t>
            </a:r>
          </a:p>
          <a:p>
            <a:pPr lvl="0" algn="ctr">
              <a:lnSpc>
                <a:spcPct val="90000"/>
              </a:lnSpc>
              <a:spcBef>
                <a:spcPct val="10000"/>
              </a:spcBef>
            </a:pPr>
            <a:endParaRPr lang="en-US" sz="3200" b="1" dirty="0">
              <a:solidFill>
                <a:prstClr val="black"/>
              </a:solidFill>
            </a:endParaRPr>
          </a:p>
          <a:p>
            <a:pPr lvl="0" algn="ctr">
              <a:lnSpc>
                <a:spcPct val="90000"/>
              </a:lnSpc>
              <a:spcBef>
                <a:spcPct val="10000"/>
              </a:spcBef>
            </a:pPr>
            <a:r>
              <a:rPr lang="en-US" sz="3200" b="1" dirty="0">
                <a:solidFill>
                  <a:prstClr val="black"/>
                </a:solidFill>
              </a:rPr>
              <a:t>They catalyze nearly all the chemical reactions taking place in the cells of the body.</a:t>
            </a:r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endParaRPr lang="en-US" sz="3200" b="1" dirty="0">
              <a:solidFill>
                <a:prstClr val="black"/>
              </a:solidFill>
            </a:endParaRPr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</a:rPr>
              <a:t>Not altered or consumed during reaction.</a:t>
            </a:r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</a:rPr>
              <a:t>Reusable</a:t>
            </a:r>
          </a:p>
        </p:txBody>
      </p:sp>
    </p:spTree>
    <p:extLst>
      <p:ext uri="{BB962C8B-B14F-4D97-AF65-F5344CB8AC3E}">
        <p14:creationId xmlns:p14="http://schemas.microsoft.com/office/powerpoint/2010/main" val="202260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635"/>
    </mc:Choice>
    <mc:Fallback xmlns="">
      <p:transition spd="slow" advTm="74635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714375"/>
            <a:ext cx="7772400" cy="5381625"/>
          </a:xfrm>
        </p:spPr>
        <p:txBody>
          <a:bodyPr/>
          <a:lstStyle/>
          <a:p>
            <a:pPr algn="l" eaLnBrk="1" hangingPunct="1">
              <a:buFont typeface="Wingdings" pitchFamily="2" charset="2"/>
              <a:buNone/>
            </a:pPr>
            <a:r>
              <a:rPr lang="en-US" b="1" dirty="0">
                <a:solidFill>
                  <a:srgbClr val="7030A0"/>
                </a:solidFill>
              </a:rPr>
              <a:t>3</a:t>
            </a:r>
            <a:r>
              <a:rPr lang="en-US" b="1" dirty="0" smtClean="0">
                <a:solidFill>
                  <a:srgbClr val="7030A0"/>
                </a:solidFill>
              </a:rPr>
              <a:t>. </a:t>
            </a:r>
            <a:r>
              <a:rPr lang="en-US" b="1" dirty="0" smtClean="0">
                <a:solidFill>
                  <a:srgbClr val="C00000"/>
                </a:solidFill>
              </a:rPr>
              <a:t>Enzymatic reactions are generally reversible. 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dirty="0" smtClean="0"/>
              <a:t>Most enzymatic reactions in the body are  </a:t>
            </a:r>
            <a:r>
              <a:rPr lang="en-US" sz="4000" b="1" i="1" u="sng" dirty="0" smtClean="0">
                <a:solidFill>
                  <a:srgbClr val="FF66FF"/>
                </a:solidFill>
              </a:rPr>
              <a:t>reversible</a:t>
            </a:r>
            <a:r>
              <a:rPr lang="en-US" u="sng" dirty="0" smtClean="0"/>
              <a:t>.</a:t>
            </a:r>
            <a:r>
              <a:rPr lang="en-US" dirty="0" smtClean="0"/>
              <a:t> However, reactions in rate- limiting steps in the metabolic pathways are </a:t>
            </a:r>
            <a:r>
              <a:rPr lang="en-US" sz="4000" b="1" i="1" u="sng" dirty="0" smtClean="0">
                <a:solidFill>
                  <a:srgbClr val="FF66FF"/>
                </a:solidFill>
              </a:rPr>
              <a:t>irreversible</a:t>
            </a:r>
            <a:r>
              <a:rPr lang="en-US" dirty="0" smtClean="0"/>
              <a:t> to control these pathways.</a:t>
            </a:r>
          </a:p>
          <a:p>
            <a:pPr eaLnBrk="1" hangingPunct="1">
              <a:buFontTx/>
              <a:buNone/>
            </a:pPr>
            <a:endParaRPr lang="ar-IQ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267"/>
    </mc:Choice>
    <mc:Fallback xmlns="">
      <p:transition spd="slow" advTm="92267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عنوان 1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1143000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C000"/>
                </a:solidFill>
                <a:cs typeface="+mj-cs"/>
              </a:rPr>
              <a:t> </a:t>
            </a:r>
            <a:r>
              <a:rPr lang="en-US" sz="3600" b="1" dirty="0">
                <a:solidFill>
                  <a:srgbClr val="7030A0"/>
                </a:solidFill>
              </a:rPr>
              <a:t>4</a:t>
            </a:r>
            <a:r>
              <a:rPr lang="en-US" sz="3600" b="1" dirty="0" smtClean="0">
                <a:solidFill>
                  <a:srgbClr val="7030A0"/>
                </a:solidFill>
                <a:cs typeface="+mj-cs"/>
              </a:rPr>
              <a:t>. </a:t>
            </a:r>
            <a:r>
              <a:rPr lang="en-US" sz="3600" b="1" dirty="0" smtClean="0">
                <a:solidFill>
                  <a:srgbClr val="C00000"/>
                </a:solidFill>
                <a:cs typeface="+mj-cs"/>
              </a:rPr>
              <a:t>Enzymes reduces the activation energy of chemical reactions.</a:t>
            </a:r>
            <a:endParaRPr lang="ar-IQ" sz="4000" dirty="0" smtClean="0">
              <a:cs typeface="+mj-cs"/>
            </a:endParaRPr>
          </a:p>
        </p:txBody>
      </p:sp>
      <p:sp>
        <p:nvSpPr>
          <p:cNvPr id="31747" name="عنصر نائب للمحتوى 2"/>
          <p:cNvSpPr>
            <a:spLocks noGrp="1"/>
          </p:cNvSpPr>
          <p:nvPr>
            <p:ph idx="1"/>
          </p:nvPr>
        </p:nvSpPr>
        <p:spPr>
          <a:xfrm>
            <a:off x="500063" y="1571625"/>
            <a:ext cx="7958137" cy="5072063"/>
          </a:xfrm>
        </p:spPr>
        <p:txBody>
          <a:bodyPr rtlCol="1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i="1" smtClean="0">
                <a:cs typeface="+mn-cs"/>
              </a:rPr>
              <a:t> </a:t>
            </a:r>
            <a:r>
              <a:rPr lang="en-US" i="1" smtClean="0">
                <a:cs typeface="+mn-cs"/>
              </a:rPr>
              <a:t>Example:   </a:t>
            </a:r>
            <a:r>
              <a:rPr lang="en-US" smtClean="0">
                <a:cs typeface="+mn-cs"/>
              </a:rPr>
              <a:t>a reaction     </a:t>
            </a:r>
            <a:r>
              <a:rPr lang="en-US" sz="3600" b="1" smtClean="0">
                <a:cs typeface="+mn-cs"/>
              </a:rPr>
              <a:t>A</a:t>
            </a:r>
            <a:r>
              <a:rPr lang="en-US" smtClean="0">
                <a:cs typeface="+mn-cs"/>
              </a:rPr>
              <a:t>                 </a:t>
            </a:r>
            <a:r>
              <a:rPr lang="en-US" sz="3600" b="1" smtClean="0">
                <a:cs typeface="+mn-cs"/>
              </a:rPr>
              <a:t>B </a:t>
            </a:r>
            <a:endParaRPr lang="en-US" b="1" smtClean="0"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>
                <a:cs typeface="+mn-cs"/>
              </a:rPr>
              <a:t>     This reaction occurs when certain fraction of " A " molecules at any given instant posses enough energy to attain an activated state called </a:t>
            </a:r>
            <a:r>
              <a:rPr lang="en-US" b="1" u="sng" smtClean="0">
                <a:solidFill>
                  <a:srgbClr val="C00000"/>
                </a:solidFill>
                <a:cs typeface="+mn-cs"/>
              </a:rPr>
              <a:t>Transition state</a:t>
            </a:r>
            <a:r>
              <a:rPr lang="en-US" smtClean="0">
                <a:cs typeface="+mn-cs"/>
              </a:rPr>
              <a:t>, at which the probability is very high that a chemical bond is made or broken to the product ( P) . This state is at the top of the barrier of energy separating the reactants and products. 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>
                <a:cs typeface="+mn-cs"/>
              </a:rPr>
              <a:t>    </a:t>
            </a:r>
            <a:endParaRPr lang="ar-IQ" smtClean="0">
              <a:cs typeface="+mn-cs"/>
            </a:endParaRPr>
          </a:p>
        </p:txBody>
      </p:sp>
      <p:sp>
        <p:nvSpPr>
          <p:cNvPr id="32772" name="سهم إلى اليمين 3"/>
          <p:cNvSpPr>
            <a:spLocks noChangeArrowheads="1"/>
          </p:cNvSpPr>
          <p:nvPr/>
        </p:nvSpPr>
        <p:spPr bwMode="auto">
          <a:xfrm>
            <a:off x="5286375" y="1643063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rtl="0" eaLnBrk="0" hangingPunct="0"/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55"/>
    </mc:Choice>
    <mc:Fallback xmlns="">
      <p:transition spd="slow" advTm="81755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image.slidesharecdn.com/enzymes-131026021821-phpapp01/95/enzymes-19-638.jpg?cb=1382772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590"/>
    </mc:Choice>
    <mc:Fallback xmlns="">
      <p:transition spd="slow" advTm="38590"/>
    </mc:Fallback>
  </mc:AlternateContent>
  <p:timing>
    <p:tnLst>
      <p:par>
        <p:cTn id="1" dur="indefinite" restart="never" nodeType="tmRoot"/>
      </p:par>
    </p:tnLst>
  </p:timing>
  <p:extLst mod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عنصر نائب للمحتوى 2"/>
          <p:cNvSpPr>
            <a:spLocks noGrp="1"/>
          </p:cNvSpPr>
          <p:nvPr>
            <p:ph idx="1"/>
          </p:nvPr>
        </p:nvSpPr>
        <p:spPr>
          <a:xfrm>
            <a:off x="357188" y="285750"/>
            <a:ext cx="8101012" cy="58102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The </a:t>
            </a:r>
            <a:r>
              <a:rPr lang="en-US" b="1" u="sng" smtClean="0">
                <a:solidFill>
                  <a:srgbClr val="C00000"/>
                </a:solidFill>
              </a:rPr>
              <a:t>free energy of activation ( ∆ G</a:t>
            </a:r>
            <a:r>
              <a:rPr lang="en-US" b="1" u="sng" baseline="30000" smtClean="0">
                <a:solidFill>
                  <a:srgbClr val="C00000"/>
                </a:solidFill>
              </a:rPr>
              <a:t>‡</a:t>
            </a:r>
            <a:r>
              <a:rPr lang="en-US" b="1" u="sng" smtClean="0">
                <a:solidFill>
                  <a:srgbClr val="C00000"/>
                </a:solidFill>
              </a:rPr>
              <a:t> )</a:t>
            </a:r>
            <a:r>
              <a:rPr lang="en-US" b="1" u="sng" smtClean="0">
                <a:solidFill>
                  <a:srgbClr val="FF66FF"/>
                </a:solidFill>
              </a:rPr>
              <a:t> </a:t>
            </a:r>
            <a:r>
              <a:rPr lang="en-US" smtClean="0"/>
              <a:t>is the amount of energy required to bring all molecules in one mole of a substance at given temperature to transition state at the top of energy barrier. 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Enzymes combine transiently with reactants to produce a transition state having lower energy of activation than that of uncatalyzed reaction. 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</a:t>
            </a:r>
            <a:r>
              <a:rPr lang="en-US" sz="3600" b="1" smtClean="0">
                <a:solidFill>
                  <a:srgbClr val="FF0000"/>
                </a:solidFill>
              </a:rPr>
              <a:t>Thus , enzymes accelerate chemical reactions by </a:t>
            </a:r>
            <a:r>
              <a:rPr lang="en-US" sz="3600" b="1" smtClean="0">
                <a:solidFill>
                  <a:srgbClr val="0070C0"/>
                </a:solidFill>
              </a:rPr>
              <a:t>lowering activation energy </a:t>
            </a:r>
            <a:r>
              <a:rPr lang="en-US" sz="3600" b="1" smtClean="0">
                <a:solidFill>
                  <a:srgbClr val="FF000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ar-IQ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396"/>
    </mc:Choice>
    <mc:Fallback xmlns="">
      <p:transition spd="slow" advTm="61396"/>
    </mc:Fallback>
  </mc:AlternateContent>
  <p:timing>
    <p:tnLst>
      <p:par>
        <p:cTn id="1" dur="indefinite" restart="never" nodeType="tmRoot"/>
      </p:par>
    </p:tnLst>
  </p:timing>
  <p:extLst mod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عنوان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7772400" cy="1000125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7030A0"/>
                </a:solidFill>
              </a:rPr>
              <a:t>5</a:t>
            </a:r>
            <a:r>
              <a:rPr lang="en-US" sz="3600" b="1" dirty="0" smtClean="0">
                <a:solidFill>
                  <a:srgbClr val="7030A0"/>
                </a:solidFill>
                <a:cs typeface="+mj-cs"/>
              </a:rPr>
              <a:t>. </a:t>
            </a:r>
            <a:r>
              <a:rPr lang="en-US" sz="3600" b="1" dirty="0" smtClean="0">
                <a:solidFill>
                  <a:srgbClr val="C00000"/>
                </a:solidFill>
                <a:cs typeface="+mj-cs"/>
              </a:rPr>
              <a:t>Enzymes does not alter reaction  equilibrium.</a:t>
            </a:r>
            <a:endParaRPr lang="ar-IQ" sz="3600" dirty="0" smtClean="0">
              <a:cs typeface="+mj-cs"/>
            </a:endParaRPr>
          </a:p>
        </p:txBody>
      </p:sp>
      <p:sp>
        <p:nvSpPr>
          <p:cNvPr id="3584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571625"/>
            <a:ext cx="8172450" cy="4857750"/>
          </a:xfrm>
        </p:spPr>
        <p:txBody>
          <a:bodyPr/>
          <a:lstStyle/>
          <a:p>
            <a:pPr algn="l" eaLnBrk="1" hangingPunct="1">
              <a:buFont typeface="Wingdings" pitchFamily="2" charset="2"/>
              <a:buNone/>
            </a:pPr>
            <a:r>
              <a:rPr lang="en-US" b="1" u="sng" smtClean="0">
                <a:solidFill>
                  <a:srgbClr val="FF0000"/>
                </a:solidFill>
              </a:rPr>
              <a:t>Example:   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mtClean="0"/>
              <a:t>             A + B                     C + D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mtClean="0"/>
              <a:t> K=      [ C ] [ D ]         K :equilibrium constant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mtClean="0"/>
              <a:t>            [ A ] [ B ]   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mtClean="0"/>
              <a:t> Enzymes does not change " K " of the  reaction, but reduces the time required to attain equilibrium. </a:t>
            </a:r>
          </a:p>
        </p:txBody>
      </p:sp>
      <p:cxnSp>
        <p:nvCxnSpPr>
          <p:cNvPr id="35844" name="رابط كسهم مستقيم 4"/>
          <p:cNvCxnSpPr>
            <a:cxnSpLocks noChangeShapeType="1"/>
          </p:cNvCxnSpPr>
          <p:nvPr/>
        </p:nvCxnSpPr>
        <p:spPr bwMode="auto">
          <a:xfrm>
            <a:off x="3259350" y="2491308"/>
            <a:ext cx="12858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5845" name="رابط مستقيم 6"/>
          <p:cNvCxnSpPr>
            <a:cxnSpLocks noChangeShapeType="1"/>
          </p:cNvCxnSpPr>
          <p:nvPr/>
        </p:nvCxnSpPr>
        <p:spPr bwMode="auto">
          <a:xfrm>
            <a:off x="2000250" y="3357563"/>
            <a:ext cx="164306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82"/>
    </mc:Choice>
    <mc:Fallback xmlns="">
      <p:transition spd="slow" advTm="15582"/>
    </mc:Fallback>
  </mc:AlternateContent>
  <p:timing>
    <p:tnLst>
      <p:par>
        <p:cTn id="1" dur="indefinite" restart="never" nodeType="tmRoot"/>
      </p:par>
    </p:tnLst>
  </p:timing>
  <p:extLst mod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IQ" smtClean="0">
              <a:cs typeface="Times New Roman" pitchFamily="18" charset="0"/>
            </a:endParaRPr>
          </a:p>
        </p:txBody>
      </p:sp>
      <p:sp>
        <p:nvSpPr>
          <p:cNvPr id="36867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</a:pPr>
            <a:r>
              <a:rPr lang="en-US" b="1" dirty="0">
                <a:solidFill>
                  <a:srgbClr val="7030A0"/>
                </a:solidFill>
              </a:rPr>
              <a:t>6</a:t>
            </a:r>
            <a:r>
              <a:rPr lang="en-US" b="1" dirty="0" smtClean="0">
                <a:solidFill>
                  <a:srgbClr val="7030A0"/>
                </a:solidFill>
              </a:rPr>
              <a:t>. </a:t>
            </a:r>
            <a:r>
              <a:rPr lang="en-US" b="1" dirty="0" smtClean="0">
                <a:solidFill>
                  <a:srgbClr val="C00000"/>
                </a:solidFill>
              </a:rPr>
              <a:t>Enzymes transforms different kinds of energy.</a:t>
            </a:r>
          </a:p>
          <a:p>
            <a:pPr algn="l" eaLnBrk="1" hangingPunct="1">
              <a:buFont typeface="Wingdings" pitchFamily="2" charset="2"/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l" eaLnBrk="1" hangingPunct="1">
              <a:buFont typeface="Wingdings" pitchFamily="2" charset="2"/>
              <a:buNone/>
            </a:pPr>
            <a:endParaRPr lang="en-US" b="1" dirty="0" smtClean="0">
              <a:solidFill>
                <a:srgbClr val="FFC000"/>
              </a:solidFill>
            </a:endParaRPr>
          </a:p>
          <a:p>
            <a:pPr algn="l" eaLnBrk="1" hangingPunct="1">
              <a:buFont typeface="Wingdings" pitchFamily="2" charset="2"/>
              <a:buNone/>
            </a:pPr>
            <a:r>
              <a:rPr lang="en-US" b="1" dirty="0">
                <a:solidFill>
                  <a:srgbClr val="7030A0"/>
                </a:solidFill>
              </a:rPr>
              <a:t>7</a:t>
            </a:r>
            <a:r>
              <a:rPr lang="en-US" b="1" dirty="0" smtClean="0">
                <a:solidFill>
                  <a:srgbClr val="7030A0"/>
                </a:solidFill>
              </a:rPr>
              <a:t>. </a:t>
            </a:r>
            <a:r>
              <a:rPr lang="en-US" b="1" dirty="0" smtClean="0">
                <a:solidFill>
                  <a:srgbClr val="C00000"/>
                </a:solidFill>
              </a:rPr>
              <a:t>Enzyme activity is precisely regulated. </a:t>
            </a:r>
          </a:p>
          <a:p>
            <a:pPr eaLnBrk="1" hangingPunct="1"/>
            <a:endParaRPr lang="ar-IQ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99"/>
    </mc:Choice>
    <mc:Fallback xmlns="">
      <p:transition spd="slow" advTm="30999"/>
    </mc:Fallback>
  </mc:AlternateContent>
  <p:timing>
    <p:tnLst>
      <p:par>
        <p:cTn id="1" dur="indefinite" restart="never" nodeType="tmRoot"/>
      </p:par>
    </p:tn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980728"/>
            <a:ext cx="8315325" cy="5877272"/>
          </a:xfrm>
        </p:spPr>
        <p:txBody>
          <a:bodyPr/>
          <a:lstStyle/>
          <a:p>
            <a:pPr algn="l" eaLnBrk="1" hangingPunct="1">
              <a:buFontTx/>
              <a:buNone/>
            </a:pPr>
            <a:r>
              <a:rPr lang="en-US" dirty="0" smtClean="0"/>
              <a:t>Many enzymes require the presence of other compounds - </a:t>
            </a:r>
            <a:r>
              <a:rPr lang="en-US" dirty="0" smtClean="0">
                <a:solidFill>
                  <a:srgbClr val="FF0000"/>
                </a:solidFill>
              </a:rPr>
              <a:t>cofactors</a:t>
            </a:r>
            <a:r>
              <a:rPr lang="en-US" dirty="0" smtClean="0"/>
              <a:t> - before their catalytic</a:t>
            </a:r>
          </a:p>
          <a:p>
            <a:pPr algn="l" eaLnBrk="1" hangingPunct="1">
              <a:buFontTx/>
              <a:buNone/>
            </a:pPr>
            <a:r>
              <a:rPr lang="en-US" dirty="0" smtClean="0"/>
              <a:t>activity can be exerted. </a:t>
            </a:r>
          </a:p>
          <a:p>
            <a:pPr algn="l" eaLnBrk="1" hangingPunct="1">
              <a:buFontTx/>
              <a:buNone/>
            </a:pPr>
            <a:r>
              <a:rPr lang="en-US" dirty="0" smtClean="0"/>
              <a:t>This entire active complex is referred to as the</a:t>
            </a:r>
          </a:p>
          <a:p>
            <a:pPr algn="l"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Holoenzyme</a:t>
            </a:r>
            <a:r>
              <a:rPr lang="en-US" dirty="0" smtClean="0"/>
              <a:t>;</a:t>
            </a:r>
          </a:p>
          <a:p>
            <a:pPr algn="l" eaLnBrk="1" hangingPunct="1">
              <a:buFontTx/>
              <a:buNone/>
            </a:pPr>
            <a:r>
              <a:rPr lang="en-US" dirty="0" err="1" smtClean="0"/>
              <a:t>apoenzyme</a:t>
            </a:r>
            <a:r>
              <a:rPr lang="en-US" dirty="0" smtClean="0"/>
              <a:t> (protein portion) plus the cofactor (coenzyme, prosthetic group or metal-ion activator) is called the holoenzyme.</a:t>
            </a:r>
          </a:p>
          <a:p>
            <a:pPr algn="l" eaLnBrk="1" hangingPunct="1">
              <a:buFontTx/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Apoenzyme</a:t>
            </a:r>
            <a:r>
              <a:rPr lang="en-US" b="1" dirty="0" smtClean="0">
                <a:solidFill>
                  <a:srgbClr val="FF0000"/>
                </a:solidFill>
              </a:rPr>
              <a:t> + Cofactor = Holoenzyme</a:t>
            </a:r>
            <a:endParaRPr lang="en-US" b="1" dirty="0" smtClean="0"/>
          </a:p>
          <a:p>
            <a:pPr algn="l" eaLnBrk="1" hangingPunct="1"/>
            <a:endParaRPr lang="en-US" b="1" dirty="0" smtClean="0"/>
          </a:p>
          <a:p>
            <a:pPr algn="l" eaLnBrk="1" hangingPunct="1"/>
            <a:endParaRPr lang="en-US" b="1" dirty="0" smtClean="0"/>
          </a:p>
          <a:p>
            <a:pPr algn="l" eaLnBrk="1" hangingPunct="1"/>
            <a:endParaRPr lang="en-US" b="1" dirty="0" smtClean="0"/>
          </a:p>
          <a:p>
            <a:pPr eaLnBrk="1" hangingPunct="1"/>
            <a:endParaRPr lang="ar-IQ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171"/>
    </mc:Choice>
    <mc:Fallback xmlns="">
      <p:transition spd="slow" advTm="8517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15" y="620688"/>
            <a:ext cx="8403073" cy="5760639"/>
          </a:xfrm>
        </p:spPr>
      </p:pic>
    </p:spTree>
    <p:extLst>
      <p:ext uri="{BB962C8B-B14F-4D97-AF65-F5344CB8AC3E}">
        <p14:creationId xmlns:p14="http://schemas.microsoft.com/office/powerpoint/2010/main" val="3510846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مستطيل 1"/>
          <p:cNvSpPr>
            <a:spLocks noChangeArrowheads="1"/>
          </p:cNvSpPr>
          <p:nvPr/>
        </p:nvSpPr>
        <p:spPr bwMode="auto">
          <a:xfrm>
            <a:off x="500063" y="0"/>
            <a:ext cx="8429625" cy="738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  <a:p>
            <a:pPr algn="l"/>
            <a:endParaRPr lang="en-US" sz="2800" dirty="0"/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Cofactor</a:t>
            </a:r>
            <a:r>
              <a:rPr lang="en-US" sz="2800" dirty="0" smtClean="0"/>
              <a:t> </a:t>
            </a:r>
            <a:r>
              <a:rPr lang="en-US" sz="2800" dirty="0"/>
              <a:t>:Anon- protein prosthetic group ,are generally metal </a:t>
            </a:r>
            <a:r>
              <a:rPr lang="en-US" sz="2800" dirty="0" err="1"/>
              <a:t>iones</a:t>
            </a:r>
            <a:r>
              <a:rPr lang="en-US" sz="2800" dirty="0"/>
              <a:t> that must be bound to the enzyme to maintain the correct configuration of the enzyme active site. 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endParaRPr lang="en-US" sz="2800" b="1" dirty="0"/>
          </a:p>
          <a:p>
            <a:pPr algn="l"/>
            <a:r>
              <a:rPr lang="en-US" sz="2800" dirty="0"/>
              <a:t> Metal cofactors may bound reversibly or tightly to enzymes</a:t>
            </a:r>
            <a:r>
              <a:rPr lang="en-US" sz="2800" dirty="0" smtClean="0"/>
              <a:t>. Reversible </a:t>
            </a:r>
            <a:r>
              <a:rPr lang="en-US" sz="2800" dirty="0"/>
              <a:t>binding occurs in </a:t>
            </a:r>
            <a:r>
              <a:rPr lang="en-US" sz="2800" dirty="0" smtClean="0"/>
              <a:t>metal </a:t>
            </a:r>
            <a:r>
              <a:rPr lang="en-US" sz="2800" dirty="0"/>
              <a:t>activated enzymes (e.g</a:t>
            </a:r>
            <a:r>
              <a:rPr lang="en-US" sz="2800" dirty="0" smtClean="0"/>
              <a:t>. </a:t>
            </a:r>
            <a:r>
              <a:rPr lang="en-US" sz="2800" i="1" dirty="0" smtClean="0"/>
              <a:t>magnesium </a:t>
            </a:r>
            <a:r>
              <a:rPr lang="en-US" sz="2800" i="1" dirty="0"/>
              <a:t>in kinases and</a:t>
            </a:r>
          </a:p>
          <a:p>
            <a:pPr algn="l"/>
            <a:r>
              <a:rPr lang="en-US" sz="2800" i="1" dirty="0"/>
              <a:t>phosphotransferase</a:t>
            </a:r>
            <a:r>
              <a:rPr lang="en-US" sz="2800" i="1" dirty="0" smtClean="0"/>
              <a:t>).</a:t>
            </a:r>
          </a:p>
          <a:p>
            <a:pPr algn="l"/>
            <a:r>
              <a:rPr lang="en-US" sz="2800" dirty="0">
                <a:solidFill>
                  <a:srgbClr val="FF0000"/>
                </a:solidFill>
              </a:rPr>
              <a:t>Coenzymes</a:t>
            </a:r>
            <a:r>
              <a:rPr lang="en-US" sz="2800" dirty="0"/>
              <a:t> -. Are organic groups that generally serve as carriers of electrons or chemical groups</a:t>
            </a:r>
            <a:r>
              <a:rPr lang="en-US" sz="2800" dirty="0" smtClean="0"/>
              <a:t>. its </a:t>
            </a:r>
            <a:r>
              <a:rPr lang="en-US" sz="2800" dirty="0"/>
              <a:t>a </a:t>
            </a:r>
            <a:r>
              <a:rPr lang="en-US" sz="2800" dirty="0" smtClean="0"/>
              <a:t>non protein</a:t>
            </a:r>
            <a:r>
              <a:rPr lang="en-US" sz="2800" dirty="0"/>
              <a:t>, low </a:t>
            </a:r>
            <a:r>
              <a:rPr lang="en-US" sz="2800" dirty="0" err="1"/>
              <a:t>Mwt</a:t>
            </a:r>
            <a:r>
              <a:rPr lang="en-US" sz="2800" dirty="0"/>
              <a:t>, heat stable substance binding loosely with the enzyme and  regenerated after the reaction.</a:t>
            </a:r>
          </a:p>
          <a:p>
            <a:pPr algn="l"/>
            <a:r>
              <a:rPr lang="en-US" sz="2800" b="1" dirty="0">
                <a:solidFill>
                  <a:srgbClr val="1313FD"/>
                </a:solidFill>
              </a:rPr>
              <a:t>Examples </a:t>
            </a:r>
            <a:r>
              <a:rPr lang="en-US" sz="2800" b="1" dirty="0">
                <a:solidFill>
                  <a:srgbClr val="0070C0"/>
                </a:solidFill>
              </a:rPr>
              <a:t>: </a:t>
            </a:r>
            <a:r>
              <a:rPr lang="en-US" sz="2800" b="1" dirty="0" smtClean="0"/>
              <a:t>Nicotine </a:t>
            </a:r>
            <a:r>
              <a:rPr lang="en-US" sz="2800" b="1" dirty="0" err="1" smtClean="0"/>
              <a:t>amideadeninedinucleotide</a:t>
            </a:r>
            <a:r>
              <a:rPr lang="en-US" sz="2800" b="1" dirty="0" smtClean="0"/>
              <a:t>(NAD).</a:t>
            </a:r>
            <a:endParaRPr lang="en-US" sz="2800" dirty="0"/>
          </a:p>
          <a:p>
            <a:pPr algn="l"/>
            <a:endParaRPr lang="en-US" sz="2800" i="1" dirty="0"/>
          </a:p>
          <a:p>
            <a:pPr algn="l">
              <a:lnSpc>
                <a:spcPct val="150000"/>
              </a:lnSpc>
            </a:pPr>
            <a:endParaRPr lang="ar-IQ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150"/>
    </mc:Choice>
    <mc:Fallback xmlns="">
      <p:transition spd="slow" advTm="11915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عنوان 1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785812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Enzymes in clinical medicine</a:t>
            </a:r>
            <a:endParaRPr lang="ar-IQ" smtClean="0"/>
          </a:p>
        </p:txBody>
      </p:sp>
      <p:sp>
        <p:nvSpPr>
          <p:cNvPr id="5123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000125"/>
            <a:ext cx="8715375" cy="5643563"/>
          </a:xfrm>
        </p:spPr>
        <p:txBody>
          <a:bodyPr>
            <a:normAutofit lnSpcReduction="10000"/>
          </a:bodyPr>
          <a:lstStyle/>
          <a:p>
            <a:pPr algn="l"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1-Diagnosis and prognosis of diseases</a:t>
            </a:r>
          </a:p>
          <a:p>
            <a:pPr algn="l">
              <a:buFontTx/>
              <a:buNone/>
              <a:defRPr/>
            </a:pPr>
            <a:r>
              <a:rPr lang="en-US" sz="2800" b="1" dirty="0" smtClean="0">
                <a:latin typeface="+mj-lt"/>
              </a:rPr>
              <a:t>Changes in concentration and activity of plasma enzymes reflect changes that have occurred in a particular tissue or organ.</a:t>
            </a:r>
          </a:p>
          <a:p>
            <a:pPr algn="l">
              <a:buFontTx/>
              <a:buNone/>
              <a:defRPr/>
            </a:pPr>
            <a:r>
              <a:rPr lang="en-US" sz="2800" b="1" dirty="0" smtClean="0">
                <a:latin typeface="+mj-lt"/>
              </a:rPr>
              <a:t>Plasma enzymes are of two types:</a:t>
            </a:r>
          </a:p>
          <a:p>
            <a:pPr algn="l">
              <a:buFontTx/>
              <a:buNone/>
              <a:defRPr/>
            </a:pPr>
            <a:r>
              <a:rPr lang="en-US" sz="2800" b="1" i="1" dirty="0" smtClean="0">
                <a:latin typeface="+mj-lt"/>
              </a:rPr>
              <a:t>1-</a:t>
            </a:r>
            <a:r>
              <a:rPr lang="en-US" sz="2800" b="1" i="1" dirty="0" smtClean="0">
                <a:solidFill>
                  <a:srgbClr val="FF0000"/>
                </a:solidFill>
                <a:latin typeface="+mj-lt"/>
              </a:rPr>
              <a:t>Functional enzymes</a:t>
            </a:r>
            <a:r>
              <a:rPr lang="en-US" sz="2800" b="1" i="1" dirty="0" smtClean="0">
                <a:latin typeface="+mj-lt"/>
              </a:rPr>
              <a:t>: synthesized in the liver and present in </a:t>
            </a:r>
            <a:r>
              <a:rPr lang="en-US" sz="2800" b="1" dirty="0" smtClean="0">
                <a:latin typeface="+mj-lt"/>
              </a:rPr>
              <a:t>the blood in high concentration .</a:t>
            </a:r>
          </a:p>
          <a:p>
            <a:pPr algn="l">
              <a:buFontTx/>
              <a:buNone/>
              <a:defRPr/>
            </a:pPr>
            <a:r>
              <a:rPr lang="en-US" sz="2800" b="1" i="1" dirty="0" smtClean="0">
                <a:latin typeface="+mj-lt"/>
              </a:rPr>
              <a:t>2-</a:t>
            </a:r>
            <a:r>
              <a:rPr lang="en-US" sz="2800" b="1" i="1" dirty="0" smtClean="0">
                <a:solidFill>
                  <a:srgbClr val="FF0000"/>
                </a:solidFill>
                <a:latin typeface="+mj-lt"/>
              </a:rPr>
              <a:t>Non-functional plasma enzymes</a:t>
            </a:r>
            <a:r>
              <a:rPr lang="en-US" sz="2800" b="1" i="1" dirty="0" smtClean="0">
                <a:latin typeface="+mj-lt"/>
              </a:rPr>
              <a:t>:</a:t>
            </a:r>
          </a:p>
          <a:p>
            <a:pPr algn="l">
              <a:buFontTx/>
              <a:buNone/>
              <a:defRPr/>
            </a:pPr>
            <a:r>
              <a:rPr lang="en-US" sz="2800" b="1" dirty="0" smtClean="0">
                <a:latin typeface="+mj-lt"/>
              </a:rPr>
              <a:t> intracellular enzymes present in very low levels in the blood (in healthy state) and has no function.</a:t>
            </a:r>
          </a:p>
          <a:p>
            <a:pPr algn="l">
              <a:buFontTx/>
              <a:buNone/>
              <a:defRPr/>
            </a:pPr>
            <a:r>
              <a:rPr lang="en-US" sz="2800" b="1" dirty="0" smtClean="0">
                <a:latin typeface="+mj-lt"/>
              </a:rPr>
              <a:t> They are released in the plasma as a result of cellular damage (</a:t>
            </a:r>
            <a:r>
              <a:rPr lang="en-US" sz="2800" b="1" dirty="0" err="1" smtClean="0">
                <a:latin typeface="+mj-lt"/>
              </a:rPr>
              <a:t>e.g</a:t>
            </a:r>
            <a:r>
              <a:rPr lang="en-US" sz="2800" b="1" dirty="0" smtClean="0">
                <a:latin typeface="+mj-lt"/>
              </a:rPr>
              <a:t> myocardial infarction &amp;hepatitis)</a:t>
            </a:r>
            <a:endParaRPr lang="ar-IQ" sz="2800" b="1" dirty="0" smtClean="0">
              <a:latin typeface="+mj-lt"/>
            </a:endParaRPr>
          </a:p>
          <a:p>
            <a:pPr>
              <a:defRPr/>
            </a:pPr>
            <a:endParaRPr lang="ar-IQ" sz="2400" b="1" dirty="0" smtClean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869"/>
    </mc:Choice>
    <mc:Fallback xmlns="">
      <p:transition spd="slow" advTm="12086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357128" y="357188"/>
          <a:ext cx="8572560" cy="53676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5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1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622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Non-Functional </a:t>
                      </a:r>
                      <a:r>
                        <a:rPr lang="en-US" b="1" dirty="0"/>
                        <a:t>plasma enzymes</a:t>
                      </a:r>
                      <a:endParaRPr lang="en-US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Functional plasma enzymes</a:t>
                      </a:r>
                      <a:endParaRPr lang="en-US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endParaRPr lang="ar-IQ" dirty="0"/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226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Normally, present in plasma in very low concentrations in comparison to tissues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Present in plasma in higher concentrations in comparison to tissues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 Concentration in plasma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07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No known functions</a:t>
                      </a:r>
                      <a:endParaRPr lang="ar-IQ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Have known functions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22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Their substrates are absent from the blood</a:t>
                      </a:r>
                      <a:endParaRPr lang="en-US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Their substrates are always present in the blood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substrates </a:t>
                      </a:r>
                      <a:endParaRPr lang="en-US" dirty="0"/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22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Different organs e.g. liver, heart, brain and skeletal muscles</a:t>
                      </a:r>
                      <a:endParaRPr lang="en-US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Site of synthesis</a:t>
                      </a:r>
                      <a:endParaRPr lang="en-US" dirty="0"/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622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Different enzymes increase in different organ diseases</a:t>
                      </a:r>
                      <a:endParaRPr lang="en-US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Decrease in liver diseases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Effect of diseases</a:t>
                      </a:r>
                      <a:endParaRPr lang="en-US" dirty="0"/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6226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ALT, AST, CK, LDH, alkaline </a:t>
                      </a:r>
                      <a:r>
                        <a:rPr lang="en-US" dirty="0" err="1"/>
                        <a:t>phosphatase</a:t>
                      </a:r>
                      <a:r>
                        <a:rPr lang="en-US" dirty="0"/>
                        <a:t>, acid </a:t>
                      </a:r>
                      <a:r>
                        <a:rPr lang="en-US" dirty="0" err="1"/>
                        <a:t>phosphatase</a:t>
                      </a:r>
                      <a:r>
                        <a:rPr lang="en-US" dirty="0"/>
                        <a:t> and amylase,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Clotting factors e.g. </a:t>
                      </a:r>
                      <a:r>
                        <a:rPr lang="en-US" dirty="0" err="1" smtClean="0"/>
                        <a:t>prothrombin,and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 err="1" smtClean="0"/>
                        <a:t>ipoprotein</a:t>
                      </a:r>
                      <a:r>
                        <a:rPr lang="en-US" dirty="0" smtClean="0"/>
                        <a:t> lipase</a:t>
                      </a:r>
                      <a:endParaRPr lang="en-US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Examples</a:t>
                      </a:r>
                      <a:endParaRPr lang="ar-IQ" dirty="0"/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524"/>
    </mc:Choice>
    <mc:Fallback xmlns="">
      <p:transition spd="slow" advTm="10652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571500"/>
            <a:ext cx="7772400" cy="5524500"/>
          </a:xfrm>
        </p:spPr>
        <p:txBody>
          <a:bodyPr/>
          <a:lstStyle/>
          <a:p>
            <a:pPr marL="514350" indent="-514350" algn="l">
              <a:buFont typeface="Wingdings" pitchFamily="2" charset="2"/>
              <a:buNone/>
            </a:pPr>
            <a:r>
              <a:rPr lang="en-US" smtClean="0">
                <a:solidFill>
                  <a:srgbClr val="92D050"/>
                </a:solidFill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>Diagnostic Importance of Enzymes: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</a:p>
          <a:p>
            <a:pPr marL="514350" indent="-514350" algn="l">
              <a:buFont typeface="Wingdings" pitchFamily="2" charset="2"/>
              <a:buNone/>
            </a:pPr>
            <a:r>
              <a:rPr lang="en-US" sz="2400" smtClean="0">
                <a:solidFill>
                  <a:srgbClr val="92D050"/>
                </a:solidFill>
              </a:rPr>
              <a:t> </a:t>
            </a:r>
            <a:r>
              <a:rPr lang="en-US" sz="2400" smtClean="0"/>
              <a:t>Plasma enzyme measurement is an important diagnostic tool for many diseases.</a:t>
            </a:r>
          </a:p>
          <a:p>
            <a:pPr marL="514350" indent="-514350" algn="l">
              <a:buFont typeface="Wingdings" pitchFamily="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Examples: </a:t>
            </a:r>
          </a:p>
          <a:p>
            <a:pPr marL="514350" indent="-514350" algn="l">
              <a:buFont typeface="Wingdings" pitchFamily="2" charset="2"/>
              <a:buNone/>
            </a:pPr>
            <a:r>
              <a:rPr lang="en-US" sz="2400" smtClean="0"/>
              <a:t>A: </a:t>
            </a:r>
            <a:r>
              <a:rPr lang="en-US" sz="2400" smtClean="0">
                <a:solidFill>
                  <a:srgbClr val="FF0000"/>
                </a:solidFill>
              </a:rPr>
              <a:t>CK-MB Isozyme</a:t>
            </a:r>
            <a:r>
              <a:rPr lang="en-US" sz="2400" smtClean="0">
                <a:solidFill>
                  <a:srgbClr val="FFFF00"/>
                </a:solidFill>
              </a:rPr>
              <a:t> </a:t>
            </a:r>
            <a:r>
              <a:rPr lang="en-US" sz="2400" smtClean="0"/>
              <a:t>in acute myocardial infarction.</a:t>
            </a:r>
          </a:p>
          <a:p>
            <a:pPr marL="514350" indent="-514350" algn="l">
              <a:buFont typeface="Wingdings" pitchFamily="2" charset="2"/>
              <a:buNone/>
            </a:pPr>
            <a:r>
              <a:rPr lang="en-US" sz="2400" smtClean="0"/>
              <a:t>B:</a:t>
            </a:r>
            <a:r>
              <a:rPr lang="en-US" sz="2400" smtClean="0">
                <a:solidFill>
                  <a:srgbClr val="FF0000"/>
                </a:solidFill>
              </a:rPr>
              <a:t> Amylase</a:t>
            </a:r>
            <a:r>
              <a:rPr lang="en-US" sz="2400" smtClean="0"/>
              <a:t> in acute pancreatitis.</a:t>
            </a:r>
          </a:p>
          <a:p>
            <a:pPr marL="514350" indent="-514350" algn="l">
              <a:buFont typeface="Wingdings" pitchFamily="2" charset="2"/>
              <a:buNone/>
            </a:pPr>
            <a:r>
              <a:rPr lang="en-US" sz="2400" smtClean="0"/>
              <a:t>C: </a:t>
            </a:r>
            <a:r>
              <a:rPr lang="en-US" sz="2400" smtClean="0">
                <a:solidFill>
                  <a:srgbClr val="FF0000"/>
                </a:solidFill>
              </a:rPr>
              <a:t>Acid phosphatase  </a:t>
            </a:r>
            <a:r>
              <a:rPr lang="en-US" sz="2400" smtClean="0"/>
              <a:t>in prostatic cancer.</a:t>
            </a:r>
          </a:p>
          <a:p>
            <a:pPr marL="514350" indent="-514350" algn="l">
              <a:buFont typeface="Wingdings" pitchFamily="2" charset="2"/>
              <a:buNone/>
            </a:pPr>
            <a:r>
              <a:rPr lang="en-US" sz="2400" smtClean="0"/>
              <a:t>D: </a:t>
            </a:r>
            <a:r>
              <a:rPr lang="en-US" sz="2400" smtClean="0">
                <a:solidFill>
                  <a:srgbClr val="FF0000"/>
                </a:solidFill>
              </a:rPr>
              <a:t>ALT, AST, </a:t>
            </a:r>
            <a:r>
              <a:rPr lang="el-GR" sz="2400" smtClean="0">
                <a:solidFill>
                  <a:srgbClr val="FF0000"/>
                </a:solidFill>
              </a:rPr>
              <a:t>γ</a:t>
            </a:r>
            <a:r>
              <a:rPr lang="en-US" sz="2400" smtClean="0">
                <a:solidFill>
                  <a:srgbClr val="FF0000"/>
                </a:solidFill>
              </a:rPr>
              <a:t>-GT</a:t>
            </a:r>
            <a:r>
              <a:rPr lang="en-US" sz="2400" smtClean="0">
                <a:solidFill>
                  <a:srgbClr val="FFFF00"/>
                </a:solidFill>
              </a:rPr>
              <a:t> </a:t>
            </a:r>
            <a:r>
              <a:rPr lang="en-US" sz="2400" smtClean="0"/>
              <a:t>and </a:t>
            </a:r>
            <a:r>
              <a:rPr lang="en-US" sz="2400" smtClean="0">
                <a:solidFill>
                  <a:srgbClr val="FF0000"/>
                </a:solidFill>
              </a:rPr>
              <a:t>alkaline phosphatase  </a:t>
            </a:r>
            <a:r>
              <a:rPr lang="en-US" sz="2400" smtClean="0"/>
              <a:t>in liver</a:t>
            </a:r>
          </a:p>
          <a:p>
            <a:pPr marL="514350" indent="-514350" algn="l">
              <a:buFont typeface="Wingdings" pitchFamily="2" charset="2"/>
              <a:buNone/>
            </a:pPr>
            <a:r>
              <a:rPr lang="en-US" sz="2400" smtClean="0"/>
              <a:t> diseases.</a:t>
            </a:r>
            <a:endParaRPr lang="ar-IQ" sz="2400" smtClean="0"/>
          </a:p>
          <a:p>
            <a:pPr marL="514350" indent="-514350" algn="l">
              <a:buFont typeface="Wingdings" pitchFamily="2" charset="2"/>
              <a:buNone/>
            </a:pPr>
            <a:r>
              <a:rPr lang="en-US" sz="2400" smtClean="0"/>
              <a:t>Prognosis of the disease; we can follow up the effect of treatment by measuring plasma enzymes before and after treatment.</a:t>
            </a:r>
            <a:endParaRPr lang="ar-IQ" sz="2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140"/>
    </mc:Choice>
    <mc:Fallback xmlns="">
      <p:transition spd="slow" advTm="13914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30163" y="457200"/>
            <a:ext cx="8561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FF0000"/>
                </a:solidFill>
              </a:rPr>
              <a:t>2-Some enzymes are used as Therapeutic agents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714375" y="1041400"/>
            <a:ext cx="7696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>
              <a:tabLst>
                <a:tab pos="457200" algn="l"/>
                <a:tab pos="1247775" algn="l"/>
              </a:tabLst>
              <a:defRPr/>
            </a:pPr>
            <a:r>
              <a:rPr lang="en-US" altLang="zh-CN" sz="3200" b="1" u="sng" dirty="0">
                <a:solidFill>
                  <a:srgbClr val="C00000"/>
                </a:solidFill>
                <a:latin typeface="+mj-lt"/>
                <a:ea typeface="SimSun" pitchFamily="2" charset="-122"/>
                <a:cs typeface="Times New Roman" pitchFamily="18" charset="0"/>
              </a:rPr>
              <a:t>♥ Streptokinase</a:t>
            </a:r>
            <a:r>
              <a:rPr lang="en-US" altLang="zh-CN" sz="3200" b="1" i="1" dirty="0">
                <a:solidFill>
                  <a:srgbClr val="C00000"/>
                </a:solidFill>
                <a:latin typeface="+mj-lt"/>
                <a:ea typeface="SimSun" pitchFamily="2" charset="-122"/>
                <a:cs typeface="Times New Roman" pitchFamily="18" charset="0"/>
              </a:rPr>
              <a:t>:</a:t>
            </a:r>
            <a:endParaRPr lang="en-US" altLang="zh-CN" sz="3200" dirty="0">
              <a:latin typeface="+mj-lt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714192" y="1626750"/>
          <a:ext cx="8034272" cy="5402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95"/>
    </mc:Choice>
    <mc:Fallback xmlns="">
      <p:transition spd="slow" advTm="7009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173023</TotalTime>
  <Words>1344</Words>
  <Application>Microsoft Office PowerPoint</Application>
  <PresentationFormat>عرض على الشاشة (4:3)</PresentationFormat>
  <Paragraphs>151</Paragraphs>
  <Slides>25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32" baseType="lpstr">
      <vt:lpstr>宋体</vt:lpstr>
      <vt:lpstr>宋体</vt:lpstr>
      <vt:lpstr>Arial</vt:lpstr>
      <vt:lpstr>Calibri</vt:lpstr>
      <vt:lpstr>Times New Roman</vt:lpstr>
      <vt:lpstr>Wingdings</vt:lpstr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Enzymes in clinical medicine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General  Properties of Enzymatic  Reactions</vt:lpstr>
      <vt:lpstr>2. Enzymes are highly specific.  </vt:lpstr>
      <vt:lpstr>Stereospecificity or optical specificity</vt:lpstr>
      <vt:lpstr>Reaction specificity</vt:lpstr>
      <vt:lpstr>Substrate specificity</vt:lpstr>
      <vt:lpstr>عرض تقديمي في PowerPoint</vt:lpstr>
      <vt:lpstr>Group Specificity:</vt:lpstr>
      <vt:lpstr>عرض تقديمي في PowerPoint</vt:lpstr>
      <vt:lpstr> 4. Enzymes reduces the activation energy of chemical reactions.</vt:lpstr>
      <vt:lpstr>عرض تقديمي في PowerPoint</vt:lpstr>
      <vt:lpstr>عرض تقديمي في PowerPoint</vt:lpstr>
      <vt:lpstr>5. Enzymes does not alter reaction  equilibrium.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hp</dc:creator>
  <cp:lastModifiedBy>DR.Ahmed Saker 2O14</cp:lastModifiedBy>
  <cp:revision>33</cp:revision>
  <dcterms:created xsi:type="dcterms:W3CDTF">2019-02-16T08:20:20Z</dcterms:created>
  <dcterms:modified xsi:type="dcterms:W3CDTF">2022-10-01T18:25:51Z</dcterms:modified>
</cp:coreProperties>
</file>